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notesSlides/notesSlide23.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notesSlides/notesSlide24.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0.xml" ContentType="application/vnd.openxmlformats-officedocument.themeOverride+xml"/>
  <Override PartName="/ppt/notesSlides/notesSlide29.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1.xml" ContentType="application/vnd.openxmlformats-officedocument.themeOverride+xml"/>
  <Override PartName="/ppt/notesSlides/notesSlide30.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xml" ContentType="application/vnd.openxmlformats-officedocument.drawingml.chartshapes+xml"/>
  <Override PartName="/ppt/notesSlides/notesSlide31.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handoutMasterIdLst>
    <p:handoutMasterId r:id="rId43"/>
  </p:handoutMasterIdLst>
  <p:sldIdLst>
    <p:sldId id="301" r:id="rId2"/>
    <p:sldId id="303" r:id="rId3"/>
    <p:sldId id="345" r:id="rId4"/>
    <p:sldId id="308" r:id="rId5"/>
    <p:sldId id="310" r:id="rId6"/>
    <p:sldId id="311" r:id="rId7"/>
    <p:sldId id="312" r:id="rId8"/>
    <p:sldId id="322" r:id="rId9"/>
    <p:sldId id="314" r:id="rId10"/>
    <p:sldId id="316" r:id="rId11"/>
    <p:sldId id="343" r:id="rId12"/>
    <p:sldId id="320" r:id="rId13"/>
    <p:sldId id="361" r:id="rId14"/>
    <p:sldId id="357" r:id="rId15"/>
    <p:sldId id="323" r:id="rId16"/>
    <p:sldId id="352" r:id="rId17"/>
    <p:sldId id="353" r:id="rId18"/>
    <p:sldId id="354" r:id="rId19"/>
    <p:sldId id="327" r:id="rId20"/>
    <p:sldId id="362" r:id="rId21"/>
    <p:sldId id="358" r:id="rId22"/>
    <p:sldId id="351" r:id="rId23"/>
    <p:sldId id="341" r:id="rId24"/>
    <p:sldId id="355" r:id="rId25"/>
    <p:sldId id="344" r:id="rId26"/>
    <p:sldId id="363" r:id="rId27"/>
    <p:sldId id="359" r:id="rId28"/>
    <p:sldId id="356" r:id="rId29"/>
    <p:sldId id="348" r:id="rId30"/>
    <p:sldId id="317" r:id="rId31"/>
    <p:sldId id="349" r:id="rId32"/>
    <p:sldId id="333" r:id="rId33"/>
    <p:sldId id="364" r:id="rId34"/>
    <p:sldId id="360" r:id="rId35"/>
    <p:sldId id="336" r:id="rId36"/>
    <p:sldId id="337" r:id="rId37"/>
    <p:sldId id="339" r:id="rId38"/>
    <p:sldId id="365" r:id="rId39"/>
    <p:sldId id="340" r:id="rId40"/>
    <p:sldId id="366" r:id="rId4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wler, Susan A" initials="FSA" lastIdx="16" clrIdx="0">
    <p:extLst>
      <p:ext uri="{19B8F6BF-5375-455C-9EA6-DF929625EA0E}">
        <p15:presenceInfo xmlns:p15="http://schemas.microsoft.com/office/powerpoint/2012/main" userId="Fowler, Susan A" providerId="None"/>
      </p:ext>
    </p:extLst>
  </p:cmAuthor>
  <p:cmAuthor id="2" name="Levorse, Audrey" initials="LA" lastIdx="3" clrIdx="1">
    <p:extLst>
      <p:ext uri="{19B8F6BF-5375-455C-9EA6-DF929625EA0E}">
        <p15:presenceInfo xmlns:p15="http://schemas.microsoft.com/office/powerpoint/2012/main" userId="S::Audrey.Levorse@ed.gov::1f9e858b-824e-47b0-9455-dc05a471f1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772"/>
    <a:srgbClr val="992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84133" autoAdjust="0"/>
  </p:normalViewPr>
  <p:slideViewPr>
    <p:cSldViewPr>
      <p:cViewPr varScale="1">
        <p:scale>
          <a:sx n="30" d="100"/>
          <a:sy n="30" d="100"/>
        </p:scale>
        <p:origin x="28" y="568"/>
      </p:cViewPr>
      <p:guideLst>
        <p:guide orient="horz" pos="2160"/>
        <p:guide pos="2880"/>
      </p:guideLst>
    </p:cSldViewPr>
  </p:slideViewPr>
  <p:notesTextViewPr>
    <p:cViewPr>
      <p:scale>
        <a:sx n="1" d="1"/>
        <a:sy n="1" d="1"/>
      </p:scale>
      <p:origin x="0" y="0"/>
    </p:cViewPr>
  </p:notesTextViewPr>
  <p:sorterViewPr>
    <p:cViewPr>
      <p:scale>
        <a:sx n="66" d="100"/>
        <a:sy n="66" d="100"/>
      </p:scale>
      <p:origin x="0" y="-2347"/>
    </p:cViewPr>
  </p:sorterViewPr>
  <p:notesViewPr>
    <p:cSldViewPr>
      <p:cViewPr varScale="1">
        <p:scale>
          <a:sx n="100" d="100"/>
          <a:sy n="100" d="100"/>
        </p:scale>
        <p:origin x="35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oleObject" Target="file:///\\Users\admin\Desktop\Study%20\2019CEC\CEC%20charts%20for%20Powerpoint.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Users\admin\Desktop\Study%20\2019CEC\CEC%20charts%20for%20Powerpoi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pattFill prst="pct5">
              <a:fgClr>
                <a:schemeClr val="tx1"/>
              </a:fgClr>
              <a:bgClr>
                <a:schemeClr val="bg1"/>
              </a:bgClr>
            </a:pattFill>
            <a:ln>
              <a:solidFill>
                <a:schemeClr val="tx1"/>
              </a:solidFill>
            </a:ln>
          </c:spPr>
          <c:dPt>
            <c:idx val="0"/>
            <c:bubble3D val="0"/>
            <c:spPr>
              <a:solidFill>
                <a:srgbClr val="7030A0"/>
              </a:solidFill>
              <a:ln w="19050">
                <a:solidFill>
                  <a:schemeClr val="tx1"/>
                </a:solidFill>
              </a:ln>
              <a:effectLst/>
            </c:spPr>
            <c:extLst>
              <c:ext xmlns:c16="http://schemas.microsoft.com/office/drawing/2014/chart" uri="{C3380CC4-5D6E-409C-BE32-E72D297353CC}">
                <c16:uniqueId val="{00000001-9243-5541-8ADA-11CD68785DD3}"/>
              </c:ext>
            </c:extLst>
          </c:dPt>
          <c:dPt>
            <c:idx val="1"/>
            <c:bubble3D val="0"/>
            <c:spPr>
              <a:solidFill>
                <a:srgbClr val="00B050"/>
              </a:solidFill>
              <a:ln w="19050">
                <a:solidFill>
                  <a:schemeClr val="tx1"/>
                </a:solidFill>
              </a:ln>
              <a:effectLst/>
            </c:spPr>
            <c:extLst>
              <c:ext xmlns:c16="http://schemas.microsoft.com/office/drawing/2014/chart" uri="{C3380CC4-5D6E-409C-BE32-E72D297353CC}">
                <c16:uniqueId val="{00000003-9243-5541-8ADA-11CD68785DD3}"/>
              </c:ext>
            </c:extLst>
          </c:dPt>
          <c:dPt>
            <c:idx val="2"/>
            <c:bubble3D val="0"/>
            <c:spPr>
              <a:solidFill>
                <a:srgbClr val="FFC000"/>
              </a:solidFill>
              <a:ln w="19050">
                <a:solidFill>
                  <a:schemeClr val="tx1"/>
                </a:solidFill>
              </a:ln>
              <a:effectLst/>
            </c:spPr>
            <c:extLst>
              <c:ext xmlns:c16="http://schemas.microsoft.com/office/drawing/2014/chart" uri="{C3380CC4-5D6E-409C-BE32-E72D297353CC}">
                <c16:uniqueId val="{00000005-9243-5541-8ADA-11CD68785DD3}"/>
              </c:ext>
            </c:extLst>
          </c:dPt>
          <c:dPt>
            <c:idx val="3"/>
            <c:bubble3D val="0"/>
            <c:spPr>
              <a:solidFill>
                <a:srgbClr val="FF0000"/>
              </a:solidFill>
              <a:ln w="19050">
                <a:solidFill>
                  <a:schemeClr val="tx1"/>
                </a:solidFill>
              </a:ln>
              <a:effectLst/>
            </c:spPr>
            <c:extLst>
              <c:ext xmlns:c16="http://schemas.microsoft.com/office/drawing/2014/chart" uri="{C3380CC4-5D6E-409C-BE32-E72D297353CC}">
                <c16:uniqueId val="{00000007-9243-5541-8ADA-11CD68785DD3}"/>
              </c:ext>
            </c:extLst>
          </c:dPt>
          <c:dPt>
            <c:idx val="4"/>
            <c:bubble3D val="0"/>
            <c:spPr>
              <a:solidFill>
                <a:srgbClr val="00B0F0"/>
              </a:solidFill>
              <a:ln w="19050">
                <a:solidFill>
                  <a:schemeClr val="tx1"/>
                </a:solidFill>
              </a:ln>
              <a:effectLst/>
            </c:spPr>
            <c:extLst>
              <c:ext xmlns:c16="http://schemas.microsoft.com/office/drawing/2014/chart" uri="{C3380CC4-5D6E-409C-BE32-E72D297353CC}">
                <c16:uniqueId val="{00000009-9243-5541-8ADA-11CD68785DD3}"/>
              </c:ext>
            </c:extLst>
          </c:dPt>
          <c:dLbls>
            <c:dLbl>
              <c:idx val="0"/>
              <c:layout>
                <c:manualLayout>
                  <c:x val="4.3478260869565112E-2"/>
                  <c:y val="2.777761870675256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243-5541-8ADA-11CD68785DD3}"/>
                </c:ext>
              </c:extLst>
            </c:dLbl>
            <c:dLbl>
              <c:idx val="1"/>
              <c:layout>
                <c:manualLayout>
                  <c:x val="1.0478159078328461E-2"/>
                  <c:y val="-9.0305956684939275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9243-5541-8ADA-11CD68785DD3}"/>
                </c:ext>
              </c:extLst>
            </c:dLbl>
            <c:dLbl>
              <c:idx val="2"/>
              <c:layout>
                <c:manualLayout>
                  <c:x val="3.4974283001451896E-2"/>
                  <c:y val="-1.82328570473959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243-5541-8ADA-11CD68785DD3}"/>
                </c:ext>
              </c:extLst>
            </c:dLbl>
            <c:dLbl>
              <c:idx val="3"/>
              <c:layout>
                <c:manualLayout>
                  <c:x val="-2.6072405624025588E-2"/>
                  <c:y val="-2.554881181981782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243-5541-8ADA-11CD68785DD3}"/>
                </c:ext>
              </c:extLst>
            </c:dLbl>
            <c:dLbl>
              <c:idx val="4"/>
              <c:layout>
                <c:manualLayout>
                  <c:x val="-1.9755101387566306E-2"/>
                  <c:y val="5.9956553597721569E-2"/>
                </c:manualLayout>
              </c:layout>
              <c:tx>
                <c:rich>
                  <a:bodyPr/>
                  <a:lstStyle/>
                  <a:p>
                    <a:r>
                      <a:rPr lang="en-US"/>
                      <a:t>More</a:t>
                    </a:r>
                    <a:r>
                      <a:rPr lang="en-US" baseline="0"/>
                      <a:t> than 20 years 28%</a:t>
                    </a:r>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243-5541-8ADA-11CD68785DD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'Figure 1'!$A$3:$A$7</c:f>
              <c:strCache>
                <c:ptCount val="5"/>
                <c:pt idx="0">
                  <c:v>1-3 years</c:v>
                </c:pt>
                <c:pt idx="1">
                  <c:v>4-9 years</c:v>
                </c:pt>
                <c:pt idx="2">
                  <c:v>10-14 years</c:v>
                </c:pt>
                <c:pt idx="3">
                  <c:v>15-20 years</c:v>
                </c:pt>
                <c:pt idx="4">
                  <c:v>More than 20 years</c:v>
                </c:pt>
              </c:strCache>
            </c:strRef>
          </c:cat>
          <c:val>
            <c:numRef>
              <c:f>'Figure 1'!$B$3:$B$7</c:f>
              <c:numCache>
                <c:formatCode>0%</c:formatCode>
                <c:ptCount val="5"/>
                <c:pt idx="0">
                  <c:v>7.0000000000000007E-2</c:v>
                </c:pt>
                <c:pt idx="1">
                  <c:v>0.25</c:v>
                </c:pt>
                <c:pt idx="2">
                  <c:v>0.2</c:v>
                </c:pt>
                <c:pt idx="3">
                  <c:v>0.2</c:v>
                </c:pt>
                <c:pt idx="4">
                  <c:v>0.28000000000000003</c:v>
                </c:pt>
              </c:numCache>
            </c:numRef>
          </c:val>
          <c:extLst>
            <c:ext xmlns:c16="http://schemas.microsoft.com/office/drawing/2014/chart" uri="{C3380CC4-5D6E-409C-BE32-E72D297353CC}">
              <c16:uniqueId val="{0000000A-9243-5541-8ADA-11CD68785DD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998208376126902"/>
          <c:y val="1.4991042786318376E-2"/>
          <c:w val="0.65869542394157254"/>
          <c:h val="0.80543182102237221"/>
        </c:manualLayout>
      </c:layout>
      <c:barChart>
        <c:barDir val="bar"/>
        <c:grouping val="clustered"/>
        <c:varyColors val="0"/>
        <c:ser>
          <c:idx val="0"/>
          <c:order val="0"/>
          <c:spPr>
            <a:solidFill>
              <a:prstClr val="black"/>
            </a:solidFill>
            <a:ln w="15875">
              <a:solidFill>
                <a:sysClr val="windowText" lastClr="000000"/>
              </a:solidFill>
            </a:ln>
            <a:effectLst/>
          </c:spPr>
          <c:invertIfNegative val="0"/>
          <c:dPt>
            <c:idx val="0"/>
            <c:invertIfNegative val="0"/>
            <c:bubble3D val="0"/>
            <c:spPr>
              <a:solidFill>
                <a:srgbClr val="FF0000"/>
              </a:solidFill>
              <a:ln w="15875">
                <a:solidFill>
                  <a:sysClr val="windowText" lastClr="000000"/>
                </a:solidFill>
              </a:ln>
              <a:effectLst/>
            </c:spPr>
            <c:extLst>
              <c:ext xmlns:c16="http://schemas.microsoft.com/office/drawing/2014/chart" uri="{C3380CC4-5D6E-409C-BE32-E72D297353CC}">
                <c16:uniqueId val="{00000001-7B39-9546-A0A9-EE33C41A3F92}"/>
              </c:ext>
            </c:extLst>
          </c:dPt>
          <c:dPt>
            <c:idx val="1"/>
            <c:invertIfNegative val="0"/>
            <c:bubble3D val="0"/>
            <c:spPr>
              <a:solidFill>
                <a:srgbClr val="0070C0"/>
              </a:solidFill>
              <a:ln w="15875">
                <a:solidFill>
                  <a:sysClr val="windowText" lastClr="000000"/>
                </a:solidFill>
              </a:ln>
              <a:effectLst/>
            </c:spPr>
            <c:extLst>
              <c:ext xmlns:c16="http://schemas.microsoft.com/office/drawing/2014/chart" uri="{C3380CC4-5D6E-409C-BE32-E72D297353CC}">
                <c16:uniqueId val="{00000003-7B39-9546-A0A9-EE33C41A3F92}"/>
              </c:ext>
            </c:extLst>
          </c:dPt>
          <c:dPt>
            <c:idx val="2"/>
            <c:invertIfNegative val="0"/>
            <c:bubble3D val="0"/>
            <c:spPr>
              <a:solidFill>
                <a:srgbClr val="7030A0"/>
              </a:solidFill>
              <a:ln w="15875">
                <a:solidFill>
                  <a:sysClr val="windowText" lastClr="000000"/>
                </a:solidFill>
              </a:ln>
              <a:effectLst/>
            </c:spPr>
            <c:extLst>
              <c:ext xmlns:c16="http://schemas.microsoft.com/office/drawing/2014/chart" uri="{C3380CC4-5D6E-409C-BE32-E72D297353CC}">
                <c16:uniqueId val="{00000005-7B39-9546-A0A9-EE33C41A3F92}"/>
              </c:ext>
            </c:extLst>
          </c:dPt>
          <c:dPt>
            <c:idx val="3"/>
            <c:invertIfNegative val="0"/>
            <c:bubble3D val="0"/>
            <c:spPr>
              <a:solidFill>
                <a:srgbClr val="FFFF00"/>
              </a:solidFill>
              <a:ln w="15875">
                <a:solidFill>
                  <a:sysClr val="windowText" lastClr="000000"/>
                </a:solidFill>
              </a:ln>
              <a:effectLst/>
            </c:spPr>
            <c:extLst>
              <c:ext xmlns:c16="http://schemas.microsoft.com/office/drawing/2014/chart" uri="{C3380CC4-5D6E-409C-BE32-E72D297353CC}">
                <c16:uniqueId val="{00000007-7B39-9546-A0A9-EE33C41A3F92}"/>
              </c:ext>
            </c:extLst>
          </c:dPt>
          <c:dPt>
            <c:idx val="4"/>
            <c:invertIfNegative val="0"/>
            <c:bubble3D val="0"/>
            <c:spPr>
              <a:solidFill>
                <a:srgbClr val="FFC000"/>
              </a:solidFill>
              <a:ln w="15875">
                <a:solidFill>
                  <a:sysClr val="windowText" lastClr="000000"/>
                </a:solidFill>
              </a:ln>
              <a:effectLst/>
            </c:spPr>
            <c:extLst>
              <c:ext xmlns:c16="http://schemas.microsoft.com/office/drawing/2014/chart" uri="{C3380CC4-5D6E-409C-BE32-E72D297353CC}">
                <c16:uniqueId val="{00000009-7B39-9546-A0A9-EE33C41A3F92}"/>
              </c:ext>
            </c:extLst>
          </c:dPt>
          <c:dPt>
            <c:idx val="5"/>
            <c:invertIfNegative val="0"/>
            <c:bubble3D val="0"/>
            <c:spPr>
              <a:solidFill>
                <a:srgbClr val="00B0F0"/>
              </a:solidFill>
              <a:ln w="15875">
                <a:solidFill>
                  <a:sysClr val="windowText" lastClr="000000"/>
                </a:solidFill>
              </a:ln>
              <a:effectLst/>
            </c:spPr>
            <c:extLst>
              <c:ext xmlns:c16="http://schemas.microsoft.com/office/drawing/2014/chart" uri="{C3380CC4-5D6E-409C-BE32-E72D297353CC}">
                <c16:uniqueId val="{0000000C-22CE-4378-B893-493256F111EC}"/>
              </c:ext>
            </c:extLst>
          </c:dPt>
          <c:dPt>
            <c:idx val="6"/>
            <c:invertIfNegative val="0"/>
            <c:bubble3D val="0"/>
            <c:spPr>
              <a:solidFill>
                <a:srgbClr val="00B050"/>
              </a:solidFill>
              <a:ln w="15875">
                <a:solidFill>
                  <a:sysClr val="windowText" lastClr="000000"/>
                </a:solidFill>
              </a:ln>
              <a:effectLst/>
            </c:spPr>
            <c:extLst>
              <c:ext xmlns:c16="http://schemas.microsoft.com/office/drawing/2014/chart" uri="{C3380CC4-5D6E-409C-BE32-E72D297353CC}">
                <c16:uniqueId val="{0000000B-7B39-9546-A0A9-EE33C41A3F92}"/>
              </c:ext>
            </c:extLst>
          </c:dPt>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11'!$A$3:$A$9</c:f>
              <c:strCache>
                <c:ptCount val="7"/>
                <c:pt idx="0">
                  <c:v>Functional Behavior                                              Assessment</c:v>
                </c:pt>
                <c:pt idx="1">
                  <c:v>Behavior Supports</c:v>
                </c:pt>
                <c:pt idx="2">
                  <c:v>Positive Behavioral                                Interventions and Supports</c:v>
                </c:pt>
                <c:pt idx="3">
                  <c:v>Brief Time Out</c:v>
                </c:pt>
                <c:pt idx="4">
                  <c:v>Quiet space </c:v>
                </c:pt>
                <c:pt idx="5">
                  <c:v>Refer to Office</c:v>
                </c:pt>
                <c:pt idx="6">
                  <c:v>Culturally Responsive</c:v>
                </c:pt>
              </c:strCache>
            </c:strRef>
          </c:cat>
          <c:val>
            <c:numRef>
              <c:f>'Figure 11'!$B$3:$B$9</c:f>
              <c:numCache>
                <c:formatCode>General</c:formatCode>
                <c:ptCount val="7"/>
                <c:pt idx="0">
                  <c:v>0.56000000000000005</c:v>
                </c:pt>
                <c:pt idx="1">
                  <c:v>0.68</c:v>
                </c:pt>
                <c:pt idx="2">
                  <c:v>0.7</c:v>
                </c:pt>
                <c:pt idx="3">
                  <c:v>0.78</c:v>
                </c:pt>
                <c:pt idx="4">
                  <c:v>0.78</c:v>
                </c:pt>
                <c:pt idx="5">
                  <c:v>0.64</c:v>
                </c:pt>
                <c:pt idx="6">
                  <c:v>0.53</c:v>
                </c:pt>
              </c:numCache>
            </c:numRef>
          </c:val>
          <c:extLst>
            <c:ext xmlns:c16="http://schemas.microsoft.com/office/drawing/2014/chart" uri="{C3380CC4-5D6E-409C-BE32-E72D297353CC}">
              <c16:uniqueId val="{0000000C-7B39-9546-A0A9-EE33C41A3F92}"/>
            </c:ext>
          </c:extLst>
        </c:ser>
        <c:dLbls>
          <c:dLblPos val="inEnd"/>
          <c:showLegendKey val="0"/>
          <c:showVal val="1"/>
          <c:showCatName val="0"/>
          <c:showSerName val="0"/>
          <c:showPercent val="0"/>
          <c:showBubbleSize val="0"/>
        </c:dLbls>
        <c:gapWidth val="83"/>
        <c:axId val="813875456"/>
        <c:axId val="791449520"/>
      </c:barChart>
      <c:catAx>
        <c:axId val="813875456"/>
        <c:scaling>
          <c:orientation val="minMax"/>
        </c:scaling>
        <c:delete val="0"/>
        <c:axPos val="l"/>
        <c:title>
          <c:tx>
            <c:rich>
              <a:bodyPr rot="-5400000" spcFirstLastPara="1" vertOverflow="ellipsis" vert="horz" wrap="square" anchor="ctr" anchorCtr="1"/>
              <a:lstStyle/>
              <a:p>
                <a:pPr>
                  <a:defRPr sz="1600" b="0" i="1" u="none" strike="noStrike" kern="1200" baseline="0">
                    <a:solidFill>
                      <a:schemeClr val="tx1">
                        <a:lumMod val="65000"/>
                        <a:lumOff val="35000"/>
                      </a:schemeClr>
                    </a:solidFill>
                    <a:latin typeface="Tw Cen MT" panose="020B0602020104020603" pitchFamily="34" charset="0"/>
                    <a:ea typeface="+mn-ea"/>
                    <a:cs typeface="+mn-cs"/>
                  </a:defRPr>
                </a:pPr>
                <a:r>
                  <a:rPr lang="en-US" sz="1600" i="1" dirty="0"/>
                  <a:t>Disciplinary strategy</a:t>
                </a:r>
              </a:p>
            </c:rich>
          </c:tx>
          <c:layout>
            <c:manualLayout>
              <c:xMode val="edge"/>
              <c:yMode val="edge"/>
              <c:x val="9.0089010612803885E-3"/>
              <c:y val="0.26128483939507563"/>
            </c:manualLayout>
          </c:layout>
          <c:overlay val="0"/>
          <c:spPr>
            <a:noFill/>
            <a:ln>
              <a:noFill/>
            </a:ln>
            <a:effectLst/>
          </c:spPr>
          <c:txPr>
            <a:bodyPr rot="-5400000" spcFirstLastPara="1" vertOverflow="ellipsis" vert="horz" wrap="square" anchor="ctr" anchorCtr="1"/>
            <a:lstStyle/>
            <a:p>
              <a:pPr>
                <a:defRPr sz="1600" b="0" i="1"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791449520"/>
        <c:crosses val="autoZero"/>
        <c:auto val="1"/>
        <c:lblAlgn val="ctr"/>
        <c:lblOffset val="1"/>
        <c:noMultiLvlLbl val="0"/>
      </c:catAx>
      <c:valAx>
        <c:axId val="791449520"/>
        <c:scaling>
          <c:orientation val="minMax"/>
          <c:max val="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1" u="none" strike="noStrike" kern="1200" baseline="0">
                    <a:solidFill>
                      <a:schemeClr val="tx1">
                        <a:lumMod val="65000"/>
                        <a:lumOff val="35000"/>
                      </a:schemeClr>
                    </a:solidFill>
                    <a:latin typeface="Tw Cen MT" panose="020B0602020104020603" pitchFamily="34" charset="0"/>
                    <a:ea typeface="+mn-ea"/>
                    <a:cs typeface="+mn-cs"/>
                  </a:defRPr>
                </a:pPr>
                <a:r>
                  <a:rPr lang="en-US" sz="1600" i="1" dirty="0"/>
                  <a:t>Percentage of respondents</a:t>
                </a:r>
                <a:r>
                  <a:rPr lang="en-US" sz="1600" i="1" baseline="0" dirty="0"/>
                  <a:t> reporting a high level of competence</a:t>
                </a:r>
                <a:endParaRPr lang="en-US" sz="1600" i="1" dirty="0"/>
              </a:p>
            </c:rich>
          </c:tx>
          <c:layout>
            <c:manualLayout>
              <c:xMode val="edge"/>
              <c:yMode val="edge"/>
              <c:x val="0.32130720073034347"/>
              <c:y val="0.88939903345415139"/>
            </c:manualLayout>
          </c:layout>
          <c:overlay val="0"/>
          <c:spPr>
            <a:noFill/>
            <a:ln>
              <a:noFill/>
            </a:ln>
            <a:effectLst/>
          </c:spPr>
          <c:txPr>
            <a:bodyPr rot="0" spcFirstLastPara="1" vertOverflow="ellipsis" vert="horz" wrap="square" anchor="ctr" anchorCtr="1"/>
            <a:lstStyle/>
            <a:p>
              <a:pPr>
                <a:defRPr sz="1600" b="0" i="1"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813875456"/>
        <c:crosses val="autoZero"/>
        <c:crossBetween val="between"/>
      </c:valAx>
      <c:spPr>
        <a:noFill/>
        <a:ln>
          <a:noFill/>
        </a:ln>
        <a:effectLst/>
      </c:spPr>
    </c:plotArea>
    <c:plotVisOnly val="1"/>
    <c:dispBlanksAs val="gap"/>
    <c:showDLblsOverMax val="0"/>
  </c:chart>
  <c:spPr>
    <a:noFill/>
    <a:ln>
      <a:noFill/>
    </a:ln>
    <a:effectLst/>
  </c:spPr>
  <c:txPr>
    <a:bodyPr/>
    <a:lstStyle/>
    <a:p>
      <a:pPr>
        <a:defRPr baseline="0">
          <a:latin typeface="Tw Cen MT" panose="020B0602020104020603"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25322450579855"/>
          <c:y val="0.10812882914230303"/>
          <c:w val="0.80045577470561768"/>
          <c:h val="0.62079139301135744"/>
        </c:manualLayout>
      </c:layout>
      <c:barChart>
        <c:barDir val="col"/>
        <c:grouping val="clustered"/>
        <c:varyColors val="0"/>
        <c:ser>
          <c:idx val="0"/>
          <c:order val="0"/>
          <c:spPr>
            <a:solidFill>
              <a:srgbClr val="00B050"/>
            </a:solidFill>
            <a:ln>
              <a:solidFill>
                <a:schemeClr val="tx1"/>
              </a:solidFill>
            </a:ln>
            <a:effectLst/>
          </c:spPr>
          <c:invertIfNegative val="0"/>
          <c:dPt>
            <c:idx val="0"/>
            <c:invertIfNegative val="0"/>
            <c:bubble3D val="0"/>
            <c:spPr>
              <a:solidFill>
                <a:srgbClr val="FFC000"/>
              </a:solidFill>
              <a:ln w="19050">
                <a:solidFill>
                  <a:sysClr val="windowText" lastClr="000000"/>
                </a:solidFill>
              </a:ln>
              <a:effectLst/>
            </c:spPr>
            <c:extLst>
              <c:ext xmlns:c16="http://schemas.microsoft.com/office/drawing/2014/chart" uri="{C3380CC4-5D6E-409C-BE32-E72D297353CC}">
                <c16:uniqueId val="{00000002-E36C-6141-A0BE-94DAE15517B3}"/>
              </c:ext>
            </c:extLst>
          </c:dPt>
          <c:dPt>
            <c:idx val="1"/>
            <c:invertIfNegative val="0"/>
            <c:bubble3D val="0"/>
            <c:spPr>
              <a:solidFill>
                <a:srgbClr val="FF0000"/>
              </a:solidFill>
              <a:ln w="19050">
                <a:solidFill>
                  <a:sysClr val="windowText" lastClr="000000"/>
                </a:solidFill>
              </a:ln>
              <a:effectLst/>
            </c:spPr>
            <c:extLst>
              <c:ext xmlns:c16="http://schemas.microsoft.com/office/drawing/2014/chart" uri="{C3380CC4-5D6E-409C-BE32-E72D297353CC}">
                <c16:uniqueId val="{00000001-E36C-6141-A0BE-94DAE15517B3}"/>
              </c:ext>
            </c:extLst>
          </c:dPt>
          <c:dLbls>
            <c:dLbl>
              <c:idx val="0"/>
              <c:tx>
                <c:rich>
                  <a:bodyPr/>
                  <a:lstStyle/>
                  <a:p>
                    <a:fld id="{6874C869-1494-4FB2-9754-D6280E059C27}" type="VALUE">
                      <a:rPr lang="en-US">
                        <a:latin typeface="Tw Cen MT" panose="020B0602020104020603"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36C-6141-A0BE-94DAE15517B3}"/>
                </c:ext>
              </c:extLst>
            </c:dLbl>
            <c:dLbl>
              <c:idx val="1"/>
              <c:tx>
                <c:rich>
                  <a:bodyPr/>
                  <a:lstStyle/>
                  <a:p>
                    <a:fld id="{4E0F3717-4465-43EE-BAA7-8AE938E182F8}" type="VALUE">
                      <a:rPr lang="en-US">
                        <a:latin typeface="Tw Cen MT" panose="020B0602020104020603"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6C-6141-A0BE-94DAE15517B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15'!$A$3:$A$4</c:f>
              <c:strCache>
                <c:ptCount val="2"/>
                <c:pt idx="0">
                  <c:v>Family Engagement</c:v>
                </c:pt>
                <c:pt idx="1">
                  <c:v>Family Involvement in IEP</c:v>
                </c:pt>
              </c:strCache>
            </c:strRef>
          </c:cat>
          <c:val>
            <c:numRef>
              <c:f>'Figure 15'!$B$3:$B$4</c:f>
              <c:numCache>
                <c:formatCode>General</c:formatCode>
                <c:ptCount val="2"/>
                <c:pt idx="0">
                  <c:v>0.42</c:v>
                </c:pt>
                <c:pt idx="1">
                  <c:v>0.27</c:v>
                </c:pt>
              </c:numCache>
            </c:numRef>
          </c:val>
          <c:extLst>
            <c:ext xmlns:c16="http://schemas.microsoft.com/office/drawing/2014/chart" uri="{C3380CC4-5D6E-409C-BE32-E72D297353CC}">
              <c16:uniqueId val="{00000003-E36C-6141-A0BE-94DAE15517B3}"/>
            </c:ext>
          </c:extLst>
        </c:ser>
        <c:dLbls>
          <c:showLegendKey val="0"/>
          <c:showVal val="0"/>
          <c:showCatName val="0"/>
          <c:showSerName val="0"/>
          <c:showPercent val="0"/>
          <c:showBubbleSize val="0"/>
        </c:dLbls>
        <c:gapWidth val="83"/>
        <c:overlap val="-27"/>
        <c:axId val="1439873791"/>
        <c:axId val="1439875471"/>
      </c:barChart>
      <c:catAx>
        <c:axId val="1439873791"/>
        <c:scaling>
          <c:orientation val="minMax"/>
        </c:scaling>
        <c:delete val="0"/>
        <c:axPos val="b"/>
        <c:title>
          <c:tx>
            <c:rich>
              <a:bodyPr rot="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r>
                  <a:rPr lang="en-US" sz="1600" b="0" i="1" baseline="0" dirty="0">
                    <a:latin typeface="Tw Cen MT" panose="020B0602020104020603" pitchFamily="34" charset="0"/>
                  </a:rPr>
                  <a:t>Type of district support for families</a:t>
                </a:r>
              </a:p>
            </c:rich>
          </c:tx>
          <c:layout>
            <c:manualLayout>
              <c:xMode val="edge"/>
              <c:yMode val="edge"/>
              <c:x val="0.38078365946830905"/>
              <c:y val="0.87040704657680501"/>
            </c:manualLayout>
          </c:layout>
          <c:overlay val="0"/>
          <c:spPr>
            <a:noFill/>
            <a:ln>
              <a:noFill/>
            </a:ln>
            <a:effectLst/>
          </c:spPr>
          <c:txPr>
            <a:bodyPr rot="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1439875471"/>
        <c:crosses val="autoZero"/>
        <c:auto val="1"/>
        <c:lblAlgn val="ctr"/>
        <c:lblOffset val="100"/>
        <c:noMultiLvlLbl val="0"/>
      </c:catAx>
      <c:valAx>
        <c:axId val="14398754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r>
                  <a:rPr lang="en-US" sz="1600" b="0" i="1" baseline="0" dirty="0">
                    <a:effectLst/>
                    <a:latin typeface="Tw Cen MT" panose="020B0602020104020603" pitchFamily="34" charset="0"/>
                  </a:rPr>
                  <a:t>Percentage of respondents reporting </a:t>
                </a:r>
                <a:br>
                  <a:rPr lang="en-US" sz="1600" b="0" i="1" baseline="0" dirty="0">
                    <a:effectLst/>
                    <a:latin typeface="Tw Cen MT" panose="020B0602020104020603" pitchFamily="34" charset="0"/>
                  </a:rPr>
                </a:br>
                <a:r>
                  <a:rPr lang="en-US" sz="1600" b="0" i="1" baseline="0" dirty="0">
                    <a:effectLst/>
                    <a:latin typeface="Tw Cen MT" panose="020B0602020104020603" pitchFamily="34" charset="0"/>
                  </a:rPr>
                  <a:t>high levels of district support</a:t>
                </a:r>
                <a:endParaRPr lang="en-US" sz="1400" dirty="0">
                  <a:effectLst/>
                  <a:latin typeface="Tw Cen MT" panose="020B0602020104020603" pitchFamily="34" charset="0"/>
                </a:endParaRPr>
              </a:p>
            </c:rich>
          </c:tx>
          <c:layout>
            <c:manualLayout>
              <c:xMode val="edge"/>
              <c:yMode val="edge"/>
              <c:x val="2.3302004697818027E-2"/>
              <c:y val="0.14448536240662224"/>
            </c:manualLayout>
          </c:layout>
          <c:overlay val="0"/>
          <c:spPr>
            <a:noFill/>
            <a:ln>
              <a:noFill/>
            </a:ln>
            <a:effectLst/>
          </c:spPr>
          <c:txPr>
            <a:bodyPr rot="-540000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14398737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7852079344043"/>
          <c:y val="7.5927241215399663E-2"/>
          <c:w val="0.66404638864146648"/>
          <c:h val="0.71292855007074996"/>
        </c:manualLayout>
      </c:layout>
      <c:barChart>
        <c:barDir val="bar"/>
        <c:grouping val="clustered"/>
        <c:varyColors val="0"/>
        <c:ser>
          <c:idx val="0"/>
          <c:order val="0"/>
          <c:spPr>
            <a:solidFill>
              <a:prstClr val="black"/>
            </a:solidFill>
            <a:ln w="19050">
              <a:solidFill>
                <a:sysClr val="windowText" lastClr="000000"/>
              </a:solidFill>
            </a:ln>
            <a:effectLst/>
          </c:spPr>
          <c:invertIfNegative val="0"/>
          <c:dPt>
            <c:idx val="0"/>
            <c:invertIfNegative val="0"/>
            <c:bubble3D val="0"/>
            <c:spPr>
              <a:solidFill>
                <a:srgbClr val="FF0000"/>
              </a:solidFill>
              <a:ln w="19050">
                <a:solidFill>
                  <a:sysClr val="windowText" lastClr="000000"/>
                </a:solidFill>
              </a:ln>
              <a:effectLst/>
            </c:spPr>
            <c:extLst>
              <c:ext xmlns:c16="http://schemas.microsoft.com/office/drawing/2014/chart" uri="{C3380CC4-5D6E-409C-BE32-E72D297353CC}">
                <c16:uniqueId val="{00000001-F643-C04E-AF37-1F0CDD074DD3}"/>
              </c:ext>
            </c:extLst>
          </c:dPt>
          <c:dPt>
            <c:idx val="1"/>
            <c:invertIfNegative val="0"/>
            <c:bubble3D val="0"/>
            <c:spPr>
              <a:solidFill>
                <a:srgbClr val="0070C0"/>
              </a:solidFill>
              <a:ln w="19050">
                <a:solidFill>
                  <a:sysClr val="windowText" lastClr="000000"/>
                </a:solidFill>
              </a:ln>
              <a:effectLst/>
            </c:spPr>
            <c:extLst>
              <c:ext xmlns:c16="http://schemas.microsoft.com/office/drawing/2014/chart" uri="{C3380CC4-5D6E-409C-BE32-E72D297353CC}">
                <c16:uniqueId val="{00000004-0681-4646-B22C-D1144F664B92}"/>
              </c:ext>
            </c:extLst>
          </c:dPt>
          <c:dPt>
            <c:idx val="2"/>
            <c:invertIfNegative val="0"/>
            <c:bubble3D val="0"/>
            <c:spPr>
              <a:solidFill>
                <a:srgbClr val="00B050"/>
              </a:solidFill>
              <a:ln w="19050">
                <a:solidFill>
                  <a:sysClr val="windowText" lastClr="000000"/>
                </a:solidFill>
              </a:ln>
              <a:effectLst/>
            </c:spPr>
            <c:extLst>
              <c:ext xmlns:c16="http://schemas.microsoft.com/office/drawing/2014/chart" uri="{C3380CC4-5D6E-409C-BE32-E72D297353CC}">
                <c16:uniqueId val="{00000003-F643-C04E-AF37-1F0CDD074DD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14'!$E$4:$E$6</c:f>
              <c:strCache>
                <c:ptCount val="3"/>
                <c:pt idx="0">
                  <c:v>Language</c:v>
                </c:pt>
                <c:pt idx="1">
                  <c:v>Ethnicity/Race</c:v>
                </c:pt>
                <c:pt idx="2">
                  <c:v>Socio-economic                                                     Level</c:v>
                </c:pt>
              </c:strCache>
            </c:strRef>
          </c:cat>
          <c:val>
            <c:numRef>
              <c:f>'Figure 14'!$F$4:$F$6</c:f>
              <c:numCache>
                <c:formatCode>General</c:formatCode>
                <c:ptCount val="3"/>
                <c:pt idx="0">
                  <c:v>0.22</c:v>
                </c:pt>
                <c:pt idx="1">
                  <c:v>0.37</c:v>
                </c:pt>
                <c:pt idx="2">
                  <c:v>0.43</c:v>
                </c:pt>
              </c:numCache>
            </c:numRef>
          </c:val>
          <c:extLst>
            <c:ext xmlns:c16="http://schemas.microsoft.com/office/drawing/2014/chart" uri="{C3380CC4-5D6E-409C-BE32-E72D297353CC}">
              <c16:uniqueId val="{00000004-F643-C04E-AF37-1F0CDD074DD3}"/>
            </c:ext>
          </c:extLst>
        </c:ser>
        <c:dLbls>
          <c:showLegendKey val="0"/>
          <c:showVal val="0"/>
          <c:showCatName val="0"/>
          <c:showSerName val="0"/>
          <c:showPercent val="0"/>
          <c:showBubbleSize val="0"/>
        </c:dLbls>
        <c:gapWidth val="83"/>
        <c:axId val="1436629951"/>
        <c:axId val="1436728175"/>
      </c:barChart>
      <c:catAx>
        <c:axId val="1436629951"/>
        <c:scaling>
          <c:orientation val="minMax"/>
        </c:scaling>
        <c:delete val="0"/>
        <c:axPos val="l"/>
        <c:title>
          <c:tx>
            <c:rich>
              <a:bodyPr rot="-540000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r>
                  <a:rPr lang="en-US" sz="1600" b="0" i="1" baseline="0" dirty="0">
                    <a:latin typeface="Tw Cen MT" panose="020B0602020104020603" pitchFamily="34" charset="0"/>
                  </a:rPr>
                  <a:t>Demographic difference</a:t>
                </a:r>
                <a:br>
                  <a:rPr lang="en-US" sz="1600" b="0" i="1" baseline="0" dirty="0">
                    <a:latin typeface="Tw Cen MT" panose="020B0602020104020603" pitchFamily="34" charset="0"/>
                  </a:rPr>
                </a:br>
                <a:r>
                  <a:rPr lang="en-US" sz="1600" b="0" i="1" baseline="0" dirty="0">
                    <a:latin typeface="Tw Cen MT" panose="020B0602020104020603" pitchFamily="34" charset="0"/>
                  </a:rPr>
                  <a:t>between teacher and family</a:t>
                </a:r>
              </a:p>
            </c:rich>
          </c:tx>
          <c:layout>
            <c:manualLayout>
              <c:xMode val="edge"/>
              <c:yMode val="edge"/>
              <c:x val="2.3128390993743836E-2"/>
              <c:y val="0.1931042306152409"/>
            </c:manualLayout>
          </c:layout>
          <c:overlay val="0"/>
          <c:spPr>
            <a:noFill/>
            <a:ln>
              <a:noFill/>
            </a:ln>
            <a:effectLst/>
          </c:spPr>
          <c:txPr>
            <a:bodyPr rot="-540000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1436728175"/>
        <c:crosses val="autoZero"/>
        <c:auto val="1"/>
        <c:lblAlgn val="ctr"/>
        <c:lblOffset val="100"/>
        <c:noMultiLvlLbl val="0"/>
      </c:catAx>
      <c:valAx>
        <c:axId val="14367281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1" u="none" strike="noStrike" kern="1200" baseline="0">
                    <a:solidFill>
                      <a:schemeClr val="tx1">
                        <a:lumMod val="65000"/>
                        <a:lumOff val="35000"/>
                      </a:schemeClr>
                    </a:solidFill>
                    <a:latin typeface="+mn-lt"/>
                    <a:ea typeface="+mn-ea"/>
                    <a:cs typeface="+mn-cs"/>
                  </a:defRPr>
                </a:pPr>
                <a:r>
                  <a:rPr lang="en-US" sz="1600" b="0" i="1" baseline="0" dirty="0">
                    <a:latin typeface="Tw Cen MT" panose="020B0602020104020603" pitchFamily="34" charset="0"/>
                  </a:rPr>
                  <a:t>Percentage of respondents reporting high level of confidence</a:t>
                </a:r>
              </a:p>
            </c:rich>
          </c:tx>
          <c:layout>
            <c:manualLayout>
              <c:xMode val="edge"/>
              <c:yMode val="edge"/>
              <c:x val="0.34445683327897975"/>
              <c:y val="0.93105320521375501"/>
            </c:manualLayout>
          </c:layout>
          <c:overlay val="0"/>
          <c:spPr>
            <a:noFill/>
            <a:ln>
              <a:noFill/>
            </a:ln>
            <a:effectLst/>
          </c:spPr>
          <c:txPr>
            <a:bodyPr rot="0" spcFirstLastPara="1" vertOverflow="ellipsis" vert="horz" wrap="square" anchor="ctr" anchorCtr="1"/>
            <a:lstStyle/>
            <a:p>
              <a:pPr>
                <a:defRPr sz="1400" b="0" i="1"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14366299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i="1" dirty="0">
                <a:latin typeface="Tw Cen MT" panose="020B0602020104020603" pitchFamily="34" charset="0"/>
              </a:rPr>
              <a:t>Percentage of teachers</a:t>
            </a:r>
            <a:r>
              <a:rPr lang="en-US" sz="1600" i="1" baseline="0" dirty="0">
                <a:latin typeface="Tw Cen MT" panose="020B0602020104020603" pitchFamily="34" charset="0"/>
              </a:rPr>
              <a:t> identifying how often students feel a sense of belonging in their school</a:t>
            </a:r>
            <a:endParaRPr lang="en-US" sz="1600" i="1" dirty="0">
              <a:latin typeface="Tw Cen MT" panose="020B0602020104020603" pitchFamily="34" charset="0"/>
            </a:endParaRPr>
          </a:p>
        </c:rich>
      </c:tx>
      <c:layout>
        <c:manualLayout>
          <c:xMode val="edge"/>
          <c:yMode val="edge"/>
          <c:x val="0.12447219097612798"/>
          <c:y val="1.55650543682039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216822897137855"/>
          <c:y val="0.19270687518226889"/>
          <c:w val="0.44512698412698415"/>
          <c:h val="0.66769047619047617"/>
        </c:manualLayout>
      </c:layout>
      <c:pieChart>
        <c:varyColors val="1"/>
        <c:ser>
          <c:idx val="0"/>
          <c:order val="0"/>
          <c:spPr>
            <a:solidFill>
              <a:prstClr val="black"/>
            </a:solidFill>
            <a:ln w="19050">
              <a:solidFill>
                <a:sysClr val="windowText" lastClr="000000"/>
              </a:solidFill>
            </a:ln>
          </c:spPr>
          <c:dPt>
            <c:idx val="0"/>
            <c:bubble3D val="0"/>
            <c:spPr>
              <a:solidFill>
                <a:srgbClr val="FF0000"/>
              </a:solidFill>
              <a:ln w="19050">
                <a:solidFill>
                  <a:sysClr val="windowText" lastClr="000000"/>
                </a:solidFill>
              </a:ln>
              <a:effectLst/>
            </c:spPr>
            <c:extLst>
              <c:ext xmlns:c16="http://schemas.microsoft.com/office/drawing/2014/chart" uri="{C3380CC4-5D6E-409C-BE32-E72D297353CC}">
                <c16:uniqueId val="{00000001-F643-C04E-AF37-1F0CDD074DD3}"/>
              </c:ext>
            </c:extLst>
          </c:dPt>
          <c:dPt>
            <c:idx val="1"/>
            <c:bubble3D val="0"/>
            <c:spPr>
              <a:solidFill>
                <a:srgbClr val="FFC000"/>
              </a:solidFill>
              <a:ln w="19050">
                <a:solidFill>
                  <a:sysClr val="windowText" lastClr="000000"/>
                </a:solidFill>
              </a:ln>
              <a:effectLst/>
            </c:spPr>
            <c:extLst>
              <c:ext xmlns:c16="http://schemas.microsoft.com/office/drawing/2014/chart" uri="{C3380CC4-5D6E-409C-BE32-E72D297353CC}">
                <c16:uniqueId val="{00000004-0681-4646-B22C-D1144F664B92}"/>
              </c:ext>
            </c:extLst>
          </c:dPt>
          <c:dPt>
            <c:idx val="2"/>
            <c:bubble3D val="0"/>
            <c:spPr>
              <a:solidFill>
                <a:srgbClr val="0070C0"/>
              </a:solidFill>
              <a:ln w="19050">
                <a:solidFill>
                  <a:sysClr val="windowText" lastClr="000000"/>
                </a:solidFill>
              </a:ln>
              <a:effectLst/>
            </c:spPr>
            <c:extLst>
              <c:ext xmlns:c16="http://schemas.microsoft.com/office/drawing/2014/chart" uri="{C3380CC4-5D6E-409C-BE32-E72D297353CC}">
                <c16:uniqueId val="{00000003-F643-C04E-AF37-1F0CDD074DD3}"/>
              </c:ext>
            </c:extLst>
          </c:dPt>
          <c:dPt>
            <c:idx val="3"/>
            <c:bubble3D val="0"/>
            <c:spPr>
              <a:solidFill>
                <a:srgbClr val="00B050"/>
              </a:solidFill>
              <a:ln w="19050">
                <a:solidFill>
                  <a:sysClr val="windowText" lastClr="000000"/>
                </a:solidFill>
              </a:ln>
              <a:effectLst/>
            </c:spPr>
            <c:extLst>
              <c:ext xmlns:c16="http://schemas.microsoft.com/office/drawing/2014/chart" uri="{C3380CC4-5D6E-409C-BE32-E72D297353CC}">
                <c16:uniqueId val="{0000000A-5D6A-4B8C-AF3C-D9D8BD149455}"/>
              </c:ext>
            </c:extLst>
          </c:dPt>
          <c:dPt>
            <c:idx val="4"/>
            <c:bubble3D val="0"/>
            <c:spPr>
              <a:solidFill>
                <a:srgbClr val="7030A0"/>
              </a:solidFill>
              <a:ln w="19050">
                <a:solidFill>
                  <a:sysClr val="windowText" lastClr="000000"/>
                </a:solidFill>
              </a:ln>
              <a:effectLst/>
            </c:spPr>
            <c:extLst>
              <c:ext xmlns:c16="http://schemas.microsoft.com/office/drawing/2014/chart" uri="{C3380CC4-5D6E-409C-BE32-E72D297353CC}">
                <c16:uniqueId val="{00000008-5D6A-4B8C-AF3C-D9D8BD149455}"/>
              </c:ext>
            </c:extLst>
          </c:dPt>
          <c:dLbls>
            <c:dLbl>
              <c:idx val="0"/>
              <c:layout>
                <c:manualLayout>
                  <c:x val="7.6817022872140983E-2"/>
                  <c:y val="4.828083989501312E-3"/>
                </c:manualLayout>
              </c:layout>
              <c:tx>
                <c:rich>
                  <a:bodyPr/>
                  <a:lstStyle/>
                  <a:p>
                    <a:fld id="{A403DC1A-9232-4567-A191-F5DC27210172}" type="CATEGORYNAME">
                      <a:rPr lang="en-US"/>
                      <a:pPr/>
                      <a:t>[CATEGORY NAME]</a:t>
                    </a:fld>
                    <a:endParaRPr lang="en-US" baseline="0" dirty="0"/>
                  </a:p>
                  <a:p>
                    <a:fld id="{72CD238B-F26C-4CB0-904B-A9983ACA0598}" type="VALUE">
                      <a:rPr lang="en-US" baseline="0">
                        <a:latin typeface="Tw Cen MT" panose="020B0602020104020603" pitchFamily="34" charset="0"/>
                      </a:rPr>
                      <a:pPr/>
                      <a:t>[VALUE]</a:t>
                    </a:fld>
                    <a:endParaRPr lang="en-US"/>
                  </a:p>
                </c:rich>
              </c:tx>
              <c:dLblPos val="bestFit"/>
              <c:showLegendKey val="1"/>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F643-C04E-AF37-1F0CDD074DD3}"/>
                </c:ext>
              </c:extLst>
            </c:dLbl>
            <c:dLbl>
              <c:idx val="1"/>
              <c:layout>
                <c:manualLayout>
                  <c:x val="5.4427696537932641E-2"/>
                  <c:y val="6.6137607799025125E-2"/>
                </c:manualLayout>
              </c:layout>
              <c:tx>
                <c:rich>
                  <a:bodyPr/>
                  <a:lstStyle/>
                  <a:p>
                    <a:fld id="{2140ED41-D3A3-488C-8CE0-D2A3FC2B3782}" type="CATEGORYNAME">
                      <a:rPr lang="en-US"/>
                      <a:pPr/>
                      <a:t>[CATEGORY NAME]</a:t>
                    </a:fld>
                    <a:endParaRPr lang="en-US" baseline="0" dirty="0"/>
                  </a:p>
                  <a:p>
                    <a:fld id="{62C29099-DFBB-4EFA-B49B-55B5D08197A5}" type="VALUE">
                      <a:rPr lang="en-US">
                        <a:latin typeface="Tw Cen MT" panose="020B0602020104020603" pitchFamily="34" charset="0"/>
                      </a:rPr>
                      <a:pPr/>
                      <a:t>[VALUE]</a:t>
                    </a:fld>
                    <a:endParaRPr lang="en-US"/>
                  </a:p>
                </c:rich>
              </c:tx>
              <c:dLblPos val="bestFit"/>
              <c:showLegendKey val="1"/>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0681-4646-B22C-D1144F664B92}"/>
                </c:ext>
              </c:extLst>
            </c:dLbl>
            <c:dLbl>
              <c:idx val="2"/>
              <c:layout>
                <c:manualLayout>
                  <c:x val="-1.4619883040935672E-2"/>
                  <c:y val="5.0925925925925937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DEF54AA5-A127-48AA-ABE8-3F2C003A3D1F}" type="CATEGORYNAME">
                      <a:rPr lang="en-US" dirty="0">
                        <a:latin typeface="Tw Cen MT" panose="020B0602020104020603" pitchFamily="34" charset="0"/>
                      </a:rPr>
                      <a:pPr>
                        <a:defRPr sz="1800"/>
                      </a:pPr>
                      <a:t>[CATEGORY NAME]</a:t>
                    </a:fld>
                    <a:endParaRPr lang="en-US" baseline="0" dirty="0">
                      <a:latin typeface="Tw Cen MT" panose="020B0602020104020603" pitchFamily="34" charset="0"/>
                    </a:endParaRPr>
                  </a:p>
                  <a:p>
                    <a:pPr>
                      <a:defRPr sz="1800"/>
                    </a:pPr>
                    <a:fld id="{8FC7318D-8031-4C19-8CB2-CCEE5A1C6D90}" type="VALUE">
                      <a:rPr lang="en-US" baseline="0" dirty="0">
                        <a:latin typeface="Tw Cen MT" panose="020B0602020104020603" pitchFamily="34" charset="0"/>
                      </a:rPr>
                      <a:pPr>
                        <a:defRPr sz="1800"/>
                      </a:pPr>
                      <a:t>[VALUE]</a:t>
                    </a:fld>
                    <a:endParaRPr lang="en-US"/>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0"/>
              <c:showBubbleSize val="0"/>
              <c:separator>
</c:separator>
              <c:extLst>
                <c:ext xmlns:c15="http://schemas.microsoft.com/office/drawing/2012/chart" uri="{CE6537A1-D6FC-4f65-9D91-7224C49458BB}">
                  <c15:layout>
                    <c:manualLayout>
                      <c:w val="0.16744451351475803"/>
                      <c:h val="0.17960648148148151"/>
                    </c:manualLayout>
                  </c15:layout>
                  <c15:dlblFieldTable/>
                  <c15:showDataLabelsRange val="0"/>
                </c:ext>
                <c:ext xmlns:c16="http://schemas.microsoft.com/office/drawing/2014/chart" uri="{C3380CC4-5D6E-409C-BE32-E72D297353CC}">
                  <c16:uniqueId val="{00000003-F643-C04E-AF37-1F0CDD074DD3}"/>
                </c:ext>
              </c:extLst>
            </c:dLbl>
            <c:dLbl>
              <c:idx val="3"/>
              <c:layout>
                <c:manualLayout>
                  <c:x val="-3.8011695906432746E-2"/>
                  <c:y val="2.0833333333333332E-2"/>
                </c:manualLayout>
              </c:layout>
              <c:tx>
                <c:rich>
                  <a:bodyPr/>
                  <a:lstStyle/>
                  <a:p>
                    <a:fld id="{61D17A3F-82F0-4CF8-9198-AB718B85FE4F}" type="CATEGORYNAME">
                      <a:rPr lang="en-US">
                        <a:latin typeface="Tw Cen MT" panose="020B0602020104020603" pitchFamily="34" charset="0"/>
                      </a:rPr>
                      <a:pPr/>
                      <a:t>[CATEGORY NAME]</a:t>
                    </a:fld>
                    <a:endParaRPr lang="en-US" baseline="0" dirty="0">
                      <a:latin typeface="Tw Cen MT" panose="020B0602020104020603" pitchFamily="34" charset="0"/>
                    </a:endParaRPr>
                  </a:p>
                  <a:p>
                    <a:fld id="{F4934E5A-DCAE-4AA6-A35A-CC2AA0669AF4}" type="VALUE">
                      <a:rPr lang="en-US">
                        <a:latin typeface="Tw Cen MT" panose="020B0602020104020603" pitchFamily="34" charset="0"/>
                      </a:rPr>
                      <a:pPr/>
                      <a:t>[VALUE]</a:t>
                    </a:fld>
                    <a:endParaRPr lang="en-US"/>
                  </a:p>
                </c:rich>
              </c:tx>
              <c:dLblPos val="bestFit"/>
              <c:showLegendKey val="1"/>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A-5D6A-4B8C-AF3C-D9D8BD149455}"/>
                </c:ext>
              </c:extLst>
            </c:dLbl>
            <c:dLbl>
              <c:idx val="4"/>
              <c:layout>
                <c:manualLayout>
                  <c:x val="-0.15548368953880767"/>
                  <c:y val="2.5979565054368204E-2"/>
                </c:manualLayout>
              </c:layout>
              <c:tx>
                <c:rich>
                  <a:bodyPr/>
                  <a:lstStyle/>
                  <a:p>
                    <a:fld id="{F0BF1707-07D0-45CE-AE4C-85989413675E}" type="CATEGORYNAME">
                      <a:rPr lang="en-US">
                        <a:latin typeface="Tw Cen MT" panose="020B0602020104020603" pitchFamily="34" charset="0"/>
                      </a:rPr>
                      <a:pPr/>
                      <a:t>[CATEGORY NAME]</a:t>
                    </a:fld>
                    <a:endParaRPr lang="en-US" baseline="0" dirty="0">
                      <a:latin typeface="Tw Cen MT" panose="020B0602020104020603" pitchFamily="34" charset="0"/>
                    </a:endParaRPr>
                  </a:p>
                  <a:p>
                    <a:fld id="{DE260F12-5EB4-47CA-A2B5-C13B3339AC62}" type="VALUE">
                      <a:rPr lang="en-US"/>
                      <a:pPr/>
                      <a:t>[VALUE]</a:t>
                    </a:fld>
                    <a:endParaRPr lang="en-US"/>
                  </a:p>
                </c:rich>
              </c:tx>
              <c:dLblPos val="bestFit"/>
              <c:showLegendKey val="1"/>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5D6A-4B8C-AF3C-D9D8BD14945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'Figure 16'!$B$2:$F$2</c:f>
              <c:strCache>
                <c:ptCount val="5"/>
                <c:pt idx="0">
                  <c:v>Never</c:v>
                </c:pt>
                <c:pt idx="1">
                  <c:v>Sometimes</c:v>
                </c:pt>
                <c:pt idx="2">
                  <c:v>About Half of the Time</c:v>
                </c:pt>
                <c:pt idx="3">
                  <c:v>Most of the Time</c:v>
                </c:pt>
                <c:pt idx="4">
                  <c:v>Always</c:v>
                </c:pt>
              </c:strCache>
            </c:strRef>
          </c:cat>
          <c:val>
            <c:numRef>
              <c:f>'Figure 16'!$B$3:$F$3</c:f>
              <c:numCache>
                <c:formatCode>General</c:formatCode>
                <c:ptCount val="5"/>
                <c:pt idx="0">
                  <c:v>0.02</c:v>
                </c:pt>
                <c:pt idx="1">
                  <c:v>0.2</c:v>
                </c:pt>
                <c:pt idx="2">
                  <c:v>0.26</c:v>
                </c:pt>
                <c:pt idx="3">
                  <c:v>0.44</c:v>
                </c:pt>
                <c:pt idx="4">
                  <c:v>7.0000000000000007E-2</c:v>
                </c:pt>
              </c:numCache>
            </c:numRef>
          </c:val>
          <c:extLst>
            <c:ext xmlns:c16="http://schemas.microsoft.com/office/drawing/2014/chart" uri="{C3380CC4-5D6E-409C-BE32-E72D297353CC}">
              <c16:uniqueId val="{00000004-F643-C04E-AF37-1F0CDD074DD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2368670553839"/>
          <c:y val="0.13107805309494938"/>
          <c:w val="0.84223641420399753"/>
          <c:h val="0.56223392190893806"/>
        </c:manualLayout>
      </c:layout>
      <c:barChart>
        <c:barDir val="col"/>
        <c:grouping val="clustered"/>
        <c:varyColors val="0"/>
        <c:ser>
          <c:idx val="0"/>
          <c:order val="0"/>
          <c:tx>
            <c:strRef>
              <c:f>'Figure 12'!$B$2</c:f>
              <c:strCache>
                <c:ptCount val="1"/>
                <c:pt idx="0">
                  <c:v>High</c:v>
                </c:pt>
              </c:strCache>
            </c:strRef>
          </c:tx>
          <c:spPr>
            <a:solidFill>
              <a:prstClr val="black"/>
            </a:solidFill>
            <a:ln w="19050">
              <a:solidFill>
                <a:sysClr val="windowText" lastClr="000000"/>
              </a:solidFill>
            </a:ln>
            <a:effectLst/>
          </c:spPr>
          <c:invertIfNegative val="0"/>
          <c:dPt>
            <c:idx val="0"/>
            <c:invertIfNegative val="0"/>
            <c:bubble3D val="0"/>
            <c:spPr>
              <a:solidFill>
                <a:srgbClr val="00B050"/>
              </a:solidFill>
              <a:ln w="19050">
                <a:solidFill>
                  <a:sysClr val="windowText" lastClr="000000"/>
                </a:solidFill>
              </a:ln>
              <a:effectLst/>
            </c:spPr>
            <c:extLst>
              <c:ext xmlns:c16="http://schemas.microsoft.com/office/drawing/2014/chart" uri="{C3380CC4-5D6E-409C-BE32-E72D297353CC}">
                <c16:uniqueId val="{00000001-E8B5-6E4E-87D6-C297F7691E97}"/>
              </c:ext>
            </c:extLst>
          </c:dPt>
          <c:dPt>
            <c:idx val="1"/>
            <c:invertIfNegative val="0"/>
            <c:bubble3D val="0"/>
            <c:spPr>
              <a:solidFill>
                <a:srgbClr val="00B0F0"/>
              </a:solidFill>
              <a:ln w="19050">
                <a:solidFill>
                  <a:sysClr val="windowText" lastClr="000000"/>
                </a:solidFill>
              </a:ln>
              <a:effectLst/>
            </c:spPr>
            <c:extLst>
              <c:ext xmlns:c16="http://schemas.microsoft.com/office/drawing/2014/chart" uri="{C3380CC4-5D6E-409C-BE32-E72D297353CC}">
                <c16:uniqueId val="{0000000C-EA30-4114-83E0-17C1093E629B}"/>
              </c:ext>
            </c:extLst>
          </c:dPt>
          <c:dPt>
            <c:idx val="2"/>
            <c:invertIfNegative val="0"/>
            <c:bubble3D val="0"/>
            <c:spPr>
              <a:solidFill>
                <a:srgbClr val="FF0000"/>
              </a:solidFill>
              <a:ln w="19050">
                <a:solidFill>
                  <a:sysClr val="windowText" lastClr="000000"/>
                </a:solidFill>
              </a:ln>
              <a:effectLst/>
            </c:spPr>
            <c:extLst>
              <c:ext xmlns:c16="http://schemas.microsoft.com/office/drawing/2014/chart" uri="{C3380CC4-5D6E-409C-BE32-E72D297353CC}">
                <c16:uniqueId val="{00000003-E8B5-6E4E-87D6-C297F7691E97}"/>
              </c:ext>
            </c:extLst>
          </c:dPt>
          <c:dPt>
            <c:idx val="3"/>
            <c:invertIfNegative val="0"/>
            <c:bubble3D val="0"/>
            <c:spPr>
              <a:solidFill>
                <a:srgbClr val="FFC000"/>
              </a:solidFill>
              <a:ln w="19050">
                <a:solidFill>
                  <a:sysClr val="windowText" lastClr="000000"/>
                </a:solidFill>
              </a:ln>
              <a:effectLst/>
            </c:spPr>
            <c:extLst>
              <c:ext xmlns:c16="http://schemas.microsoft.com/office/drawing/2014/chart" uri="{C3380CC4-5D6E-409C-BE32-E72D297353CC}">
                <c16:uniqueId val="{00000005-E8B5-6E4E-87D6-C297F7691E97}"/>
              </c:ext>
            </c:extLst>
          </c:dPt>
          <c:dPt>
            <c:idx val="4"/>
            <c:invertIfNegative val="0"/>
            <c:bubble3D val="0"/>
            <c:spPr>
              <a:solidFill>
                <a:srgbClr val="7030A0"/>
              </a:solidFill>
              <a:ln w="19050">
                <a:solidFill>
                  <a:sysClr val="windowText" lastClr="000000"/>
                </a:solidFill>
              </a:ln>
              <a:effectLst/>
            </c:spPr>
            <c:extLst>
              <c:ext xmlns:c16="http://schemas.microsoft.com/office/drawing/2014/chart" uri="{C3380CC4-5D6E-409C-BE32-E72D297353CC}">
                <c16:uniqueId val="{00000007-E8B5-6E4E-87D6-C297F7691E97}"/>
              </c:ext>
            </c:extLst>
          </c:dPt>
          <c:dPt>
            <c:idx val="5"/>
            <c:invertIfNegative val="0"/>
            <c:bubble3D val="0"/>
            <c:spPr>
              <a:solidFill>
                <a:srgbClr val="0070C0"/>
              </a:solidFill>
              <a:ln w="19050">
                <a:solidFill>
                  <a:sysClr val="windowText" lastClr="000000"/>
                </a:solidFill>
              </a:ln>
              <a:effectLst/>
            </c:spPr>
            <c:extLst>
              <c:ext xmlns:c16="http://schemas.microsoft.com/office/drawing/2014/chart" uri="{C3380CC4-5D6E-409C-BE32-E72D297353CC}">
                <c16:uniqueId val="{00000009-E8B5-6E4E-87D6-C297F7691E97}"/>
              </c:ext>
            </c:extLst>
          </c:dPt>
          <c:dPt>
            <c:idx val="6"/>
            <c:invertIfNegative val="0"/>
            <c:bubble3D val="0"/>
            <c:spPr>
              <a:solidFill>
                <a:srgbClr val="FFFF00"/>
              </a:solidFill>
              <a:ln w="19050">
                <a:solidFill>
                  <a:sysClr val="windowText" lastClr="000000"/>
                </a:solidFill>
              </a:ln>
              <a:effectLst/>
            </c:spPr>
            <c:extLst>
              <c:ext xmlns:c16="http://schemas.microsoft.com/office/drawing/2014/chart" uri="{C3380CC4-5D6E-409C-BE32-E72D297353CC}">
                <c16:uniqueId val="{0000000B-E8B5-6E4E-87D6-C297F7691E9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12'!$A$3:$A$6</c:f>
              <c:strCache>
                <c:ptCount val="4"/>
                <c:pt idx="0">
                  <c:v>Co-teaching</c:v>
                </c:pt>
                <c:pt idx="1">
                  <c:v>Multi-tiered System of Supports</c:v>
                </c:pt>
                <c:pt idx="2">
                  <c:v>Positive Behavioral Interventions and Supports</c:v>
                </c:pt>
                <c:pt idx="3">
                  <c:v>Inclusion in General Education</c:v>
                </c:pt>
              </c:strCache>
            </c:strRef>
          </c:cat>
          <c:val>
            <c:numRef>
              <c:f>'Figure 12'!$B$3:$B$6</c:f>
              <c:numCache>
                <c:formatCode>General</c:formatCode>
                <c:ptCount val="4"/>
                <c:pt idx="0">
                  <c:v>0.28999999999999998</c:v>
                </c:pt>
                <c:pt idx="1">
                  <c:v>0.48</c:v>
                </c:pt>
                <c:pt idx="2">
                  <c:v>0.48</c:v>
                </c:pt>
                <c:pt idx="3">
                  <c:v>0.62</c:v>
                </c:pt>
              </c:numCache>
            </c:numRef>
          </c:val>
          <c:extLst>
            <c:ext xmlns:c16="http://schemas.microsoft.com/office/drawing/2014/chart" uri="{C3380CC4-5D6E-409C-BE32-E72D297353CC}">
              <c16:uniqueId val="{0000000C-E8B5-6E4E-87D6-C297F7691E97}"/>
            </c:ext>
          </c:extLst>
        </c:ser>
        <c:dLbls>
          <c:showLegendKey val="0"/>
          <c:showVal val="0"/>
          <c:showCatName val="0"/>
          <c:showSerName val="0"/>
          <c:showPercent val="0"/>
          <c:showBubbleSize val="0"/>
        </c:dLbls>
        <c:gapWidth val="72"/>
        <c:axId val="1453993120"/>
        <c:axId val="1454087456"/>
      </c:barChart>
      <c:catAx>
        <c:axId val="145399312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i="1" baseline="0" dirty="0">
                    <a:latin typeface="Tw Cen MT" panose="020B0602020104020603" pitchFamily="34" charset="0"/>
                  </a:rPr>
                  <a:t>Type of district support for collaboration</a:t>
                </a:r>
              </a:p>
            </c:rich>
          </c:tx>
          <c:layout>
            <c:manualLayout>
              <c:xMode val="edge"/>
              <c:yMode val="edge"/>
              <c:x val="0.31606814130634558"/>
              <c:y val="0.901380704428075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1454087456"/>
        <c:crosses val="autoZero"/>
        <c:auto val="1"/>
        <c:lblAlgn val="ctr"/>
        <c:lblOffset val="75"/>
        <c:noMultiLvlLbl val="0"/>
      </c:catAx>
      <c:valAx>
        <c:axId val="1454087456"/>
        <c:scaling>
          <c:orientation val="minMax"/>
          <c:max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r>
                  <a:rPr lang="en-US" sz="1600" b="0" i="1" baseline="0" dirty="0">
                    <a:latin typeface="Tw Cen MT" panose="020B0602020104020603" pitchFamily="34" charset="0"/>
                  </a:rPr>
                  <a:t>Percentage of </a:t>
                </a:r>
                <a:r>
                  <a:rPr lang="en-US" sz="1600" b="0" i="1" u="none" strike="noStrike" kern="1200" baseline="0" dirty="0">
                    <a:solidFill>
                      <a:sysClr val="windowText" lastClr="000000">
                        <a:lumMod val="65000"/>
                        <a:lumOff val="35000"/>
                      </a:sysClr>
                    </a:solidFill>
                    <a:latin typeface="Tw Cen MT" panose="020B0602020104020603" pitchFamily="34" charset="0"/>
                    <a:ea typeface="+mn-ea"/>
                    <a:cs typeface="+mn-cs"/>
                  </a:rPr>
                  <a:t>respondents reporting</a:t>
                </a:r>
                <a:br>
                  <a:rPr lang="en-US" sz="1600" b="0" i="1" u="none" strike="noStrike" kern="1200" baseline="0" dirty="0">
                    <a:solidFill>
                      <a:sysClr val="windowText" lastClr="000000">
                        <a:lumMod val="65000"/>
                        <a:lumOff val="35000"/>
                      </a:sysClr>
                    </a:solidFill>
                    <a:latin typeface="Tw Cen MT" panose="020B0602020104020603" pitchFamily="34" charset="0"/>
                    <a:ea typeface="+mn-ea"/>
                    <a:cs typeface="+mn-cs"/>
                  </a:rPr>
                </a:br>
                <a:r>
                  <a:rPr lang="en-US" sz="1600" b="0" i="1" u="none" strike="noStrike" kern="1200" baseline="0" dirty="0">
                    <a:solidFill>
                      <a:sysClr val="windowText" lastClr="000000">
                        <a:lumMod val="65000"/>
                        <a:lumOff val="35000"/>
                      </a:sysClr>
                    </a:solidFill>
                    <a:latin typeface="Tw Cen MT" panose="020B0602020104020603" pitchFamily="34" charset="0"/>
                    <a:ea typeface="+mn-ea"/>
                    <a:cs typeface="+mn-cs"/>
                  </a:rPr>
                  <a:t>high levels of district support</a:t>
                </a:r>
                <a:endParaRPr lang="en-US" sz="1600" b="0" i="1" baseline="0" dirty="0">
                  <a:latin typeface="Tw Cen MT" panose="020B0602020104020603" pitchFamily="34" charset="0"/>
                </a:endParaRPr>
              </a:p>
            </c:rich>
          </c:tx>
          <c:layout>
            <c:manualLayout>
              <c:xMode val="edge"/>
              <c:yMode val="edge"/>
              <c:x val="7.1323115860517433E-3"/>
              <c:y val="0.15795339090678182"/>
            </c:manualLayout>
          </c:layout>
          <c:overlay val="0"/>
          <c:spPr>
            <a:noFill/>
            <a:ln>
              <a:noFill/>
            </a:ln>
            <a:effectLst/>
          </c:spPr>
          <c:txPr>
            <a:bodyPr rot="-540000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3993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2368670553839"/>
          <c:y val="0.13107805309494938"/>
          <c:w val="0.84223641420399753"/>
          <c:h val="0.56223392190893806"/>
        </c:manualLayout>
      </c:layout>
      <c:barChart>
        <c:barDir val="col"/>
        <c:grouping val="clustered"/>
        <c:varyColors val="0"/>
        <c:ser>
          <c:idx val="0"/>
          <c:order val="0"/>
          <c:spPr>
            <a:solidFill>
              <a:prstClr val="black"/>
            </a:solidFill>
            <a:ln w="15875">
              <a:solidFill>
                <a:sysClr val="windowText" lastClr="000000"/>
              </a:solidFill>
            </a:ln>
            <a:effectLst/>
          </c:spPr>
          <c:invertIfNegative val="0"/>
          <c:dPt>
            <c:idx val="0"/>
            <c:invertIfNegative val="0"/>
            <c:bubble3D val="0"/>
            <c:spPr>
              <a:solidFill>
                <a:srgbClr val="00B050"/>
              </a:solidFill>
              <a:ln w="15875">
                <a:solidFill>
                  <a:sysClr val="windowText" lastClr="000000"/>
                </a:solidFill>
              </a:ln>
              <a:effectLst/>
            </c:spPr>
            <c:extLst>
              <c:ext xmlns:c16="http://schemas.microsoft.com/office/drawing/2014/chart" uri="{C3380CC4-5D6E-409C-BE32-E72D297353CC}">
                <c16:uniqueId val="{00000001-E8B5-6E4E-87D6-C297F7691E97}"/>
              </c:ext>
            </c:extLst>
          </c:dPt>
          <c:dPt>
            <c:idx val="1"/>
            <c:invertIfNegative val="0"/>
            <c:bubble3D val="0"/>
            <c:spPr>
              <a:solidFill>
                <a:srgbClr val="00B0F0"/>
              </a:solidFill>
              <a:ln w="15875">
                <a:solidFill>
                  <a:sysClr val="windowText" lastClr="000000"/>
                </a:solidFill>
              </a:ln>
              <a:effectLst/>
            </c:spPr>
            <c:extLst>
              <c:ext xmlns:c16="http://schemas.microsoft.com/office/drawing/2014/chart" uri="{C3380CC4-5D6E-409C-BE32-E72D297353CC}">
                <c16:uniqueId val="{0000000C-EA30-4114-83E0-17C1093E629B}"/>
              </c:ext>
            </c:extLst>
          </c:dPt>
          <c:dPt>
            <c:idx val="2"/>
            <c:invertIfNegative val="0"/>
            <c:bubble3D val="0"/>
            <c:spPr>
              <a:solidFill>
                <a:srgbClr val="FF0000"/>
              </a:solidFill>
              <a:ln w="15875">
                <a:solidFill>
                  <a:sysClr val="windowText" lastClr="000000"/>
                </a:solidFill>
              </a:ln>
              <a:effectLst/>
            </c:spPr>
            <c:extLst>
              <c:ext xmlns:c16="http://schemas.microsoft.com/office/drawing/2014/chart" uri="{C3380CC4-5D6E-409C-BE32-E72D297353CC}">
                <c16:uniqueId val="{00000003-E8B5-6E4E-87D6-C297F7691E97}"/>
              </c:ext>
            </c:extLst>
          </c:dPt>
          <c:dPt>
            <c:idx val="3"/>
            <c:invertIfNegative val="0"/>
            <c:bubble3D val="0"/>
            <c:spPr>
              <a:solidFill>
                <a:srgbClr val="FFC000"/>
              </a:solidFill>
              <a:ln w="15875">
                <a:solidFill>
                  <a:sysClr val="windowText" lastClr="000000"/>
                </a:solidFill>
              </a:ln>
              <a:effectLst/>
            </c:spPr>
            <c:extLst>
              <c:ext xmlns:c16="http://schemas.microsoft.com/office/drawing/2014/chart" uri="{C3380CC4-5D6E-409C-BE32-E72D297353CC}">
                <c16:uniqueId val="{00000005-E8B5-6E4E-87D6-C297F7691E97}"/>
              </c:ext>
            </c:extLst>
          </c:dPt>
          <c:dPt>
            <c:idx val="4"/>
            <c:invertIfNegative val="0"/>
            <c:bubble3D val="0"/>
            <c:spPr>
              <a:solidFill>
                <a:srgbClr val="7030A0"/>
              </a:solidFill>
              <a:ln w="15875">
                <a:solidFill>
                  <a:sysClr val="windowText" lastClr="000000"/>
                </a:solidFill>
              </a:ln>
              <a:effectLst/>
            </c:spPr>
            <c:extLst>
              <c:ext xmlns:c16="http://schemas.microsoft.com/office/drawing/2014/chart" uri="{C3380CC4-5D6E-409C-BE32-E72D297353CC}">
                <c16:uniqueId val="{00000007-E8B5-6E4E-87D6-C297F7691E97}"/>
              </c:ext>
            </c:extLst>
          </c:dPt>
          <c:dPt>
            <c:idx val="5"/>
            <c:invertIfNegative val="0"/>
            <c:bubble3D val="0"/>
            <c:spPr>
              <a:solidFill>
                <a:srgbClr val="0070C0"/>
              </a:solidFill>
              <a:ln w="15875">
                <a:solidFill>
                  <a:sysClr val="windowText" lastClr="000000"/>
                </a:solidFill>
              </a:ln>
              <a:effectLst/>
            </c:spPr>
            <c:extLst>
              <c:ext xmlns:c16="http://schemas.microsoft.com/office/drawing/2014/chart" uri="{C3380CC4-5D6E-409C-BE32-E72D297353CC}">
                <c16:uniqueId val="{00000009-E8B5-6E4E-87D6-C297F7691E97}"/>
              </c:ext>
            </c:extLst>
          </c:dPt>
          <c:dPt>
            <c:idx val="6"/>
            <c:invertIfNegative val="0"/>
            <c:bubble3D val="0"/>
            <c:spPr>
              <a:solidFill>
                <a:srgbClr val="FFFF00"/>
              </a:solidFill>
              <a:ln w="15875">
                <a:solidFill>
                  <a:sysClr val="windowText" lastClr="000000"/>
                </a:solidFill>
              </a:ln>
              <a:effectLst/>
            </c:spPr>
            <c:extLst>
              <c:ext xmlns:c16="http://schemas.microsoft.com/office/drawing/2014/chart" uri="{C3380CC4-5D6E-409C-BE32-E72D297353CC}">
                <c16:uniqueId val="{0000000B-E8B5-6E4E-87D6-C297F7691E9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13'!$A$3:$A$9</c:f>
              <c:strCache>
                <c:ptCount val="7"/>
                <c:pt idx="0">
                  <c:v>Mentoring</c:v>
                </c:pt>
                <c:pt idx="1">
                  <c:v>Coaching</c:v>
                </c:pt>
                <c:pt idx="2">
                  <c:v>Consultation </c:v>
                </c:pt>
                <c:pt idx="3">
                  <c:v>In-service Professional Development</c:v>
                </c:pt>
                <c:pt idx="4">
                  <c:v>Communities of Practice</c:v>
                </c:pt>
                <c:pt idx="5">
                  <c:v>Online Resources</c:v>
                </c:pt>
                <c:pt idx="6">
                  <c:v>Problem Solving Teams</c:v>
                </c:pt>
              </c:strCache>
            </c:strRef>
          </c:cat>
          <c:val>
            <c:numRef>
              <c:f>'Figure 13'!$B$3:$B$9</c:f>
              <c:numCache>
                <c:formatCode>General</c:formatCode>
                <c:ptCount val="7"/>
                <c:pt idx="0">
                  <c:v>0.37</c:v>
                </c:pt>
                <c:pt idx="1">
                  <c:v>0.28000000000000003</c:v>
                </c:pt>
                <c:pt idx="2">
                  <c:v>0.52</c:v>
                </c:pt>
                <c:pt idx="3">
                  <c:v>0.49</c:v>
                </c:pt>
                <c:pt idx="4">
                  <c:v>0.21</c:v>
                </c:pt>
                <c:pt idx="5">
                  <c:v>0.38</c:v>
                </c:pt>
                <c:pt idx="6">
                  <c:v>0.36</c:v>
                </c:pt>
              </c:numCache>
            </c:numRef>
          </c:val>
          <c:extLst>
            <c:ext xmlns:c16="http://schemas.microsoft.com/office/drawing/2014/chart" uri="{C3380CC4-5D6E-409C-BE32-E72D297353CC}">
              <c16:uniqueId val="{0000000C-E8B5-6E4E-87D6-C297F7691E97}"/>
            </c:ext>
          </c:extLst>
        </c:ser>
        <c:dLbls>
          <c:showLegendKey val="0"/>
          <c:showVal val="0"/>
          <c:showCatName val="0"/>
          <c:showSerName val="0"/>
          <c:showPercent val="0"/>
          <c:showBubbleSize val="0"/>
        </c:dLbls>
        <c:gapWidth val="73"/>
        <c:axId val="1453993120"/>
        <c:axId val="1454087456"/>
      </c:barChart>
      <c:catAx>
        <c:axId val="145399312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i="1" baseline="0" dirty="0">
                    <a:latin typeface="Tw Cen MT" panose="020B0602020104020603" pitchFamily="34" charset="0"/>
                  </a:rPr>
                  <a:t>Type of district support for teaching enhancement</a:t>
                </a:r>
              </a:p>
            </c:rich>
          </c:tx>
          <c:layout>
            <c:manualLayout>
              <c:xMode val="edge"/>
              <c:yMode val="edge"/>
              <c:x val="0.22693776764746509"/>
              <c:y val="0.8718108119549572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1454087456"/>
        <c:crosses val="autoZero"/>
        <c:auto val="1"/>
        <c:lblAlgn val="ctr"/>
        <c:lblOffset val="75"/>
        <c:noMultiLvlLbl val="0"/>
      </c:catAx>
      <c:valAx>
        <c:axId val="1454087456"/>
        <c:scaling>
          <c:orientation val="minMax"/>
          <c:max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r>
                  <a:rPr lang="en-US" sz="1600" b="0" i="1" baseline="0" dirty="0">
                    <a:latin typeface="Tw Cen MT" panose="020B0602020104020603" pitchFamily="34" charset="0"/>
                  </a:rPr>
                  <a:t>Percentage of </a:t>
                </a:r>
                <a:r>
                  <a:rPr lang="en-US" sz="1600" b="0" i="1" u="none" strike="noStrike" kern="1200" baseline="0" dirty="0">
                    <a:solidFill>
                      <a:sysClr val="windowText" lastClr="000000">
                        <a:lumMod val="65000"/>
                        <a:lumOff val="35000"/>
                      </a:sysClr>
                    </a:solidFill>
                    <a:latin typeface="Tw Cen MT" panose="020B0602020104020603" pitchFamily="34" charset="0"/>
                    <a:ea typeface="+mn-ea"/>
                    <a:cs typeface="+mn-cs"/>
                  </a:rPr>
                  <a:t>respondents reporting </a:t>
                </a:r>
                <a:br>
                  <a:rPr lang="en-US" sz="1600" b="0" i="1" u="none" strike="noStrike" kern="1200" baseline="0" dirty="0">
                    <a:solidFill>
                      <a:sysClr val="windowText" lastClr="000000">
                        <a:lumMod val="65000"/>
                        <a:lumOff val="35000"/>
                      </a:sysClr>
                    </a:solidFill>
                    <a:latin typeface="Tw Cen MT" panose="020B0602020104020603" pitchFamily="34" charset="0"/>
                    <a:ea typeface="+mn-ea"/>
                    <a:cs typeface="+mn-cs"/>
                  </a:rPr>
                </a:br>
                <a:r>
                  <a:rPr lang="en-US" sz="1600" b="0" i="1" u="none" strike="noStrike" kern="1200" baseline="0" dirty="0">
                    <a:solidFill>
                      <a:sysClr val="windowText" lastClr="000000">
                        <a:lumMod val="65000"/>
                        <a:lumOff val="35000"/>
                      </a:sysClr>
                    </a:solidFill>
                    <a:latin typeface="Tw Cen MT" panose="020B0602020104020603" pitchFamily="34" charset="0"/>
                    <a:ea typeface="+mn-ea"/>
                    <a:cs typeface="+mn-cs"/>
                  </a:rPr>
                  <a:t>high levels of district support</a:t>
                </a:r>
                <a:endParaRPr lang="en-US" sz="1600" b="0" i="1" baseline="0" dirty="0">
                  <a:latin typeface="Tw Cen MT" panose="020B0602020104020603" pitchFamily="34" charset="0"/>
                </a:endParaRPr>
              </a:p>
            </c:rich>
          </c:tx>
          <c:layout>
            <c:manualLayout>
              <c:xMode val="edge"/>
              <c:yMode val="edge"/>
              <c:x val="2.556721211997444E-3"/>
              <c:y val="0.1068781220895775"/>
            </c:manualLayout>
          </c:layout>
          <c:overlay val="0"/>
          <c:spPr>
            <a:noFill/>
            <a:ln>
              <a:noFill/>
            </a:ln>
            <a:effectLst/>
          </c:spPr>
          <c:txPr>
            <a:bodyPr rot="-540000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3993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731860387319492"/>
          <c:y val="6.8542883752434156E-2"/>
          <c:w val="0.60702155960422832"/>
          <c:h val="0.68559096451526225"/>
        </c:manualLayout>
      </c:layout>
      <c:barChart>
        <c:barDir val="bar"/>
        <c:grouping val="clustered"/>
        <c:varyColors val="0"/>
        <c:ser>
          <c:idx val="2"/>
          <c:order val="2"/>
          <c:spPr>
            <a:pattFill prst="smGrid">
              <a:fgClr>
                <a:schemeClr val="tx1"/>
              </a:fgClr>
              <a:bgClr>
                <a:schemeClr val="bg1"/>
              </a:bgClr>
            </a:pattFill>
            <a:ln w="15875">
              <a:solidFill>
                <a:schemeClr val="accent1"/>
              </a:solidFill>
            </a:ln>
            <a:effectLst/>
          </c:spPr>
          <c:invertIfNegative val="0"/>
          <c:dPt>
            <c:idx val="0"/>
            <c:invertIfNegative val="0"/>
            <c:bubble3D val="0"/>
            <c:spPr>
              <a:solidFill>
                <a:srgbClr val="0070C0"/>
              </a:solidFill>
              <a:ln w="15875">
                <a:solidFill>
                  <a:schemeClr val="tx1"/>
                </a:solidFill>
              </a:ln>
              <a:effectLst/>
            </c:spPr>
            <c:extLst>
              <c:ext xmlns:c16="http://schemas.microsoft.com/office/drawing/2014/chart" uri="{C3380CC4-5D6E-409C-BE32-E72D297353CC}">
                <c16:uniqueId val="{00000001-285A-7B49-AF13-95E76326757C}"/>
              </c:ext>
            </c:extLst>
          </c:dPt>
          <c:dPt>
            <c:idx val="1"/>
            <c:invertIfNegative val="0"/>
            <c:bubble3D val="0"/>
            <c:spPr>
              <a:solidFill>
                <a:srgbClr val="00B050"/>
              </a:solidFill>
              <a:ln w="15875">
                <a:solidFill>
                  <a:schemeClr val="tx1"/>
                </a:solidFill>
              </a:ln>
              <a:effectLst/>
            </c:spPr>
            <c:extLst>
              <c:ext xmlns:c16="http://schemas.microsoft.com/office/drawing/2014/chart" uri="{C3380CC4-5D6E-409C-BE32-E72D297353CC}">
                <c16:uniqueId val="{00000003-285A-7B49-AF13-95E76326757C}"/>
              </c:ext>
            </c:extLst>
          </c:dPt>
          <c:dPt>
            <c:idx val="2"/>
            <c:invertIfNegative val="0"/>
            <c:bubble3D val="0"/>
            <c:spPr>
              <a:solidFill>
                <a:srgbClr val="0070C0"/>
              </a:solidFill>
              <a:ln w="15875">
                <a:solidFill>
                  <a:schemeClr val="tx1"/>
                </a:solidFill>
              </a:ln>
              <a:effectLst/>
            </c:spPr>
            <c:extLst>
              <c:ext xmlns:c16="http://schemas.microsoft.com/office/drawing/2014/chart" uri="{C3380CC4-5D6E-409C-BE32-E72D297353CC}">
                <c16:uniqueId val="{00000005-285A-7B49-AF13-95E76326757C}"/>
              </c:ext>
            </c:extLst>
          </c:dPt>
          <c:dPt>
            <c:idx val="3"/>
            <c:invertIfNegative val="0"/>
            <c:bubble3D val="0"/>
            <c:spPr>
              <a:solidFill>
                <a:srgbClr val="00B050"/>
              </a:solidFill>
              <a:ln w="15875">
                <a:solidFill>
                  <a:schemeClr val="tx1"/>
                </a:solidFill>
              </a:ln>
              <a:effectLst/>
            </c:spPr>
            <c:extLst>
              <c:ext xmlns:c16="http://schemas.microsoft.com/office/drawing/2014/chart" uri="{C3380CC4-5D6E-409C-BE32-E72D297353CC}">
                <c16:uniqueId val="{00000007-285A-7B49-AF13-95E76326757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6'!$A$5:$A$8</c:f>
              <c:strCache>
                <c:ptCount val="4"/>
                <c:pt idx="0">
                  <c:v>Special Education                                                                         Supervisor</c:v>
                </c:pt>
                <c:pt idx="1">
                  <c:v>Building Principal </c:v>
                </c:pt>
                <c:pt idx="2">
                  <c:v>District Special Education Administrator</c:v>
                </c:pt>
                <c:pt idx="3">
                  <c:v>District General Education Administrator</c:v>
                </c:pt>
              </c:strCache>
            </c:strRef>
          </c:cat>
          <c:val>
            <c:numRef>
              <c:f>'Figure 6'!$D$5:$D$8</c:f>
              <c:numCache>
                <c:formatCode>General</c:formatCode>
                <c:ptCount val="4"/>
                <c:pt idx="0">
                  <c:v>0.53</c:v>
                </c:pt>
                <c:pt idx="1">
                  <c:v>0.26</c:v>
                </c:pt>
                <c:pt idx="2">
                  <c:v>0.5</c:v>
                </c:pt>
                <c:pt idx="3">
                  <c:v>0.18</c:v>
                </c:pt>
              </c:numCache>
            </c:numRef>
          </c:val>
          <c:extLst>
            <c:ext xmlns:c16="http://schemas.microsoft.com/office/drawing/2014/chart" uri="{C3380CC4-5D6E-409C-BE32-E72D297353CC}">
              <c16:uniqueId val="{00000008-285A-7B49-AF13-95E76326757C}"/>
            </c:ext>
          </c:extLst>
        </c:ser>
        <c:dLbls>
          <c:dLblPos val="outEnd"/>
          <c:showLegendKey val="0"/>
          <c:showVal val="1"/>
          <c:showCatName val="0"/>
          <c:showSerName val="0"/>
          <c:showPercent val="0"/>
          <c:showBubbleSize val="0"/>
        </c:dLbls>
        <c:gapWidth val="83"/>
        <c:axId val="775277512"/>
        <c:axId val="775276200"/>
        <c:extLst>
          <c:ext xmlns:c15="http://schemas.microsoft.com/office/drawing/2012/chart" uri="{02D57815-91ED-43cb-92C2-25804820EDAC}">
            <c15:filteredBarSeries>
              <c15:ser>
                <c:idx val="0"/>
                <c:order val="0"/>
                <c:spPr>
                  <a:solidFill>
                    <a:prstClr val="black"/>
                  </a:solidFill>
                  <a:ln>
                    <a:solidFill>
                      <a:prstClr val="black"/>
                    </a:solidFill>
                  </a:ln>
                  <a:effectLst/>
                </c:spPr>
                <c:invertIfNegative val="0"/>
                <c:dLbls>
                  <c:spPr>
                    <a:solidFill>
                      <a:prstClr val="black"/>
                    </a:solidFill>
                    <a:ln>
                      <a:solidFill>
                        <a:prstClr val="black"/>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'Figure 6'!$A$5:$A$8</c15:sqref>
                        </c15:formulaRef>
                      </c:ext>
                    </c:extLst>
                    <c:strCache>
                      <c:ptCount val="4"/>
                      <c:pt idx="0">
                        <c:v>Special Education                                                                         Supervisor</c:v>
                      </c:pt>
                      <c:pt idx="1">
                        <c:v>Building Principal </c:v>
                      </c:pt>
                      <c:pt idx="2">
                        <c:v>District Special Education Administrator</c:v>
                      </c:pt>
                      <c:pt idx="3">
                        <c:v>District General Education Administrator</c:v>
                      </c:pt>
                    </c:strCache>
                  </c:strRef>
                </c:cat>
                <c:val>
                  <c:numRef>
                    <c:extLst>
                      <c:ext uri="{02D57815-91ED-43cb-92C2-25804820EDAC}">
                        <c15:formulaRef>
                          <c15:sqref>'Figure 6'!$B$5:$B$8</c15:sqref>
                        </c15:formulaRef>
                      </c:ext>
                    </c:extLst>
                    <c:numCache>
                      <c:formatCode>General</c:formatCode>
                      <c:ptCount val="4"/>
                    </c:numCache>
                  </c:numRef>
                </c:val>
                <c:extLst>
                  <c:ext xmlns:c16="http://schemas.microsoft.com/office/drawing/2014/chart" uri="{C3380CC4-5D6E-409C-BE32-E72D297353CC}">
                    <c16:uniqueId val="{00000009-285A-7B49-AF13-95E76326757C}"/>
                  </c:ext>
                </c:extLst>
              </c15:ser>
            </c15:filteredBarSeries>
            <c15:filteredBarSeries>
              <c15:ser>
                <c:idx val="1"/>
                <c:order val="1"/>
                <c:spPr>
                  <a:solidFill>
                    <a:prstClr val="white"/>
                  </a:solidFill>
                  <a:ln>
                    <a:solidFill>
                      <a:prstClr val="black"/>
                    </a:solidFill>
                  </a:ln>
                  <a:effectLst/>
                </c:spPr>
                <c:invertIfNegative val="0"/>
                <c:dLbls>
                  <c:spPr>
                    <a:solidFill>
                      <a:prstClr val="white"/>
                    </a:solidFill>
                    <a:ln>
                      <a:solidFill>
                        <a:prstClr val="black"/>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'Figure 6'!$A$5:$A$8</c15:sqref>
                        </c15:formulaRef>
                      </c:ext>
                    </c:extLst>
                    <c:strCache>
                      <c:ptCount val="4"/>
                      <c:pt idx="0">
                        <c:v>Special Education                                                                         Supervisor</c:v>
                      </c:pt>
                      <c:pt idx="1">
                        <c:v>Building Principal </c:v>
                      </c:pt>
                      <c:pt idx="2">
                        <c:v>District Special Education Administrator</c:v>
                      </c:pt>
                      <c:pt idx="3">
                        <c:v>District General Education Administrator</c:v>
                      </c:pt>
                    </c:strCache>
                  </c:strRef>
                </c:cat>
                <c:val>
                  <c:numRef>
                    <c:extLst xmlns:c15="http://schemas.microsoft.com/office/drawing/2012/chart">
                      <c:ext xmlns:c15="http://schemas.microsoft.com/office/drawing/2012/chart" uri="{02D57815-91ED-43cb-92C2-25804820EDAC}">
                        <c15:formulaRef>
                          <c15:sqref>'Figure 6'!$C$5:$C$8</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A-285A-7B49-AF13-95E76326757C}"/>
                  </c:ext>
                </c:extLst>
              </c15:ser>
            </c15:filteredBarSeries>
          </c:ext>
        </c:extLst>
      </c:barChart>
      <c:catAx>
        <c:axId val="77527751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i="1" dirty="0"/>
                  <a:t>Supervisory or administrator’s </a:t>
                </a:r>
                <a:r>
                  <a:rPr lang="en-US" sz="1400" i="1" baseline="0" dirty="0"/>
                  <a:t> professional role</a:t>
                </a:r>
                <a:endParaRPr lang="en-US" sz="1400" i="1" dirty="0"/>
              </a:p>
            </c:rich>
          </c:tx>
          <c:layout>
            <c:manualLayout>
              <c:xMode val="edge"/>
              <c:yMode val="edge"/>
              <c:x val="1.4099880901177961E-2"/>
              <c:y val="0.1404176191685716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75276200"/>
        <c:crosses val="autoZero"/>
        <c:auto val="1"/>
        <c:lblAlgn val="ctr"/>
        <c:lblOffset val="100"/>
        <c:noMultiLvlLbl val="0"/>
      </c:catAx>
      <c:valAx>
        <c:axId val="775276200"/>
        <c:scaling>
          <c:orientation val="minMax"/>
          <c:max val="0.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r>
                  <a:rPr lang="en-US" sz="1600" b="0" i="1" baseline="0" dirty="0"/>
                  <a:t>Percentage of teachers rating supervisors and administrators as well-prepared</a:t>
                </a:r>
              </a:p>
            </c:rich>
          </c:tx>
          <c:layout>
            <c:manualLayout>
              <c:xMode val="edge"/>
              <c:yMode val="edge"/>
              <c:x val="0.1299765456843778"/>
              <c:y val="0.86258403183473031"/>
            </c:manualLayout>
          </c:layout>
          <c:overlay val="0"/>
          <c:spPr>
            <a:noFill/>
            <a:ln>
              <a:noFill/>
            </a:ln>
            <a:effectLst/>
          </c:spPr>
          <c:txPr>
            <a:bodyPr rot="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752775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61627307341742E-2"/>
          <c:y val="2.7363194798916756E-2"/>
          <c:w val="0.89250204335232886"/>
          <c:h val="0.74021300592040029"/>
        </c:manualLayout>
      </c:layout>
      <c:barChart>
        <c:barDir val="col"/>
        <c:grouping val="clustered"/>
        <c:varyColors val="0"/>
        <c:ser>
          <c:idx val="0"/>
          <c:order val="0"/>
          <c:tx>
            <c:strRef>
              <c:f>'Figure 16'!$B$3</c:f>
              <c:strCache>
                <c:ptCount val="1"/>
                <c:pt idx="0">
                  <c:v>Percentage Reporting Used In Evaluation</c:v>
                </c:pt>
              </c:strCache>
            </c:strRef>
          </c:tx>
          <c:spPr>
            <a:solidFill>
              <a:srgbClr val="FFFF00"/>
            </a:solidFill>
            <a:ln w="15875">
              <a:solidFill>
                <a:prstClr val="black"/>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16'!$A$4:$A$11</c:f>
              <c:strCache>
                <c:ptCount val="8"/>
                <c:pt idx="0">
                  <c:v>Quality of instruction</c:v>
                </c:pt>
                <c:pt idx="1">
                  <c:v>Outcomes on       IEP goals</c:v>
                </c:pt>
                <c:pt idx="2">
                  <c:v>Outcomes on high-stakes tests</c:v>
                </c:pt>
                <c:pt idx="3">
                  <c:v>Working collaboratively with</c:v>
                </c:pt>
                <c:pt idx="4">
                  <c:v>Working effectively with</c:v>
                </c:pt>
                <c:pt idx="5">
                  <c:v>Upholding professional ethics</c:v>
                </c:pt>
                <c:pt idx="6">
                  <c:v>Engaging in professional growth</c:v>
                </c:pt>
                <c:pt idx="7">
                  <c:v>None of the above</c:v>
                </c:pt>
              </c:strCache>
            </c:strRef>
          </c:cat>
          <c:val>
            <c:numRef>
              <c:f>'Figure 16'!$B$4:$B$11</c:f>
              <c:numCache>
                <c:formatCode>General</c:formatCode>
                <c:ptCount val="8"/>
                <c:pt idx="0">
                  <c:v>0.92</c:v>
                </c:pt>
                <c:pt idx="1">
                  <c:v>0.35</c:v>
                </c:pt>
                <c:pt idx="2">
                  <c:v>0.43</c:v>
                </c:pt>
                <c:pt idx="3">
                  <c:v>0.73</c:v>
                </c:pt>
                <c:pt idx="4">
                  <c:v>0.57999999999999996</c:v>
                </c:pt>
                <c:pt idx="5">
                  <c:v>0.75</c:v>
                </c:pt>
                <c:pt idx="6">
                  <c:v>0.79</c:v>
                </c:pt>
                <c:pt idx="7">
                  <c:v>0.03</c:v>
                </c:pt>
              </c:numCache>
            </c:numRef>
          </c:val>
          <c:extLst>
            <c:ext xmlns:c16="http://schemas.microsoft.com/office/drawing/2014/chart" uri="{C3380CC4-5D6E-409C-BE32-E72D297353CC}">
              <c16:uniqueId val="{00000000-A97B-C94A-82E2-6D0851AD20BB}"/>
            </c:ext>
          </c:extLst>
        </c:ser>
        <c:ser>
          <c:idx val="1"/>
          <c:order val="1"/>
          <c:tx>
            <c:strRef>
              <c:f>'Figure 16'!$C$3</c:f>
              <c:strCache>
                <c:ptCount val="1"/>
                <c:pt idx="0">
                  <c:v>Percentage Rating as Very or Extremely Important</c:v>
                </c:pt>
              </c:strCache>
            </c:strRef>
          </c:tx>
          <c:spPr>
            <a:solidFill>
              <a:srgbClr val="00B050"/>
            </a:solidFill>
            <a:ln w="15875">
              <a:solidFill>
                <a:prstClr val="black"/>
              </a:solidFill>
            </a:ln>
            <a:effectLst/>
          </c:spPr>
          <c:invertIfNegative val="0"/>
          <c:dLbls>
            <c:dLbl>
              <c:idx val="0"/>
              <c:layout>
                <c:manualLayout>
                  <c:x val="7.6480674899199073E-3"/>
                  <c:y val="2.77777777777777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27-4F9C-B91B-61AA9E7A78B7}"/>
                </c:ext>
              </c:extLst>
            </c:dLbl>
            <c:dLbl>
              <c:idx val="2"/>
              <c:layout>
                <c:manualLayout>
                  <c:x val="4.5888404939519447E-3"/>
                  <c:y val="-1.018506752641599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27-4F9C-B91B-61AA9E7A78B7}"/>
                </c:ext>
              </c:extLst>
            </c:dLbl>
            <c:dLbl>
              <c:idx val="3"/>
              <c:layout>
                <c:manualLayout>
                  <c:x val="6.118453991935926E-3"/>
                  <c:y val="5.55555555555550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27-4F9C-B91B-61AA9E7A78B7}"/>
                </c:ext>
              </c:extLst>
            </c:dLbl>
            <c:dLbl>
              <c:idx val="6"/>
              <c:layout>
                <c:manualLayout>
                  <c:x val="9.1776809879040005E-3"/>
                  <c:y val="2.77777777777775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27-4F9C-B91B-61AA9E7A78B7}"/>
                </c:ext>
              </c:extLst>
            </c:dLbl>
            <c:numFmt formatCode="0%" sourceLinked="0"/>
            <c:spPr>
              <a:solidFill>
                <a:prstClr val="white"/>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16'!$A$4:$A$11</c:f>
              <c:strCache>
                <c:ptCount val="8"/>
                <c:pt idx="0">
                  <c:v>Quality of instruction</c:v>
                </c:pt>
                <c:pt idx="1">
                  <c:v>Outcomes on       IEP goals</c:v>
                </c:pt>
                <c:pt idx="2">
                  <c:v>Outcomes on high-stakes tests</c:v>
                </c:pt>
                <c:pt idx="3">
                  <c:v>Working collaboratively with</c:v>
                </c:pt>
                <c:pt idx="4">
                  <c:v>Working effectively with</c:v>
                </c:pt>
                <c:pt idx="5">
                  <c:v>Upholding professional ethics</c:v>
                </c:pt>
                <c:pt idx="6">
                  <c:v>Engaging in professional growth</c:v>
                </c:pt>
                <c:pt idx="7">
                  <c:v>None of the above</c:v>
                </c:pt>
              </c:strCache>
            </c:strRef>
          </c:cat>
          <c:val>
            <c:numRef>
              <c:f>'Figure 16'!$C$4:$C$11</c:f>
              <c:numCache>
                <c:formatCode>General</c:formatCode>
                <c:ptCount val="8"/>
                <c:pt idx="0">
                  <c:v>0.79</c:v>
                </c:pt>
                <c:pt idx="1">
                  <c:v>0.69</c:v>
                </c:pt>
                <c:pt idx="2">
                  <c:v>0.16</c:v>
                </c:pt>
                <c:pt idx="3">
                  <c:v>0.67</c:v>
                </c:pt>
                <c:pt idx="4">
                  <c:v>0.83</c:v>
                </c:pt>
                <c:pt idx="5">
                  <c:v>0.86</c:v>
                </c:pt>
                <c:pt idx="6">
                  <c:v>0.73</c:v>
                </c:pt>
                <c:pt idx="7">
                  <c:v>0</c:v>
                </c:pt>
              </c:numCache>
            </c:numRef>
          </c:val>
          <c:extLst>
            <c:ext xmlns:c16="http://schemas.microsoft.com/office/drawing/2014/chart" uri="{C3380CC4-5D6E-409C-BE32-E72D297353CC}">
              <c16:uniqueId val="{00000001-A97B-C94A-82E2-6D0851AD20BB}"/>
            </c:ext>
          </c:extLst>
        </c:ser>
        <c:dLbls>
          <c:showLegendKey val="0"/>
          <c:showVal val="0"/>
          <c:showCatName val="0"/>
          <c:showSerName val="0"/>
          <c:showPercent val="0"/>
          <c:showBubbleSize val="0"/>
        </c:dLbls>
        <c:gapWidth val="83"/>
        <c:overlap val="-13"/>
        <c:axId val="1409731103"/>
        <c:axId val="1410030463"/>
      </c:barChart>
      <c:catAx>
        <c:axId val="140973110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i="1" dirty="0"/>
                  <a:t>Evaluation topic</a:t>
                </a:r>
              </a:p>
            </c:rich>
          </c:tx>
          <c:layout>
            <c:manualLayout>
              <c:xMode val="edge"/>
              <c:yMode val="edge"/>
              <c:x val="0.39444605953163497"/>
              <c:y val="0.878152888374226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10030463"/>
        <c:crosses val="autoZero"/>
        <c:auto val="1"/>
        <c:lblAlgn val="ctr"/>
        <c:lblOffset val="25"/>
        <c:noMultiLvlLbl val="0"/>
      </c:catAx>
      <c:valAx>
        <c:axId val="14100304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i="1" dirty="0"/>
                  <a:t>Percentage of respondents</a:t>
                </a:r>
              </a:p>
            </c:rich>
          </c:tx>
          <c:layout>
            <c:manualLayout>
              <c:xMode val="edge"/>
              <c:yMode val="edge"/>
              <c:x val="9.8231186711187825E-3"/>
              <c:y val="0.1484272137059637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9731103"/>
        <c:crosses val="autoZero"/>
        <c:crossBetween val="between"/>
      </c:valAx>
      <c:spPr>
        <a:noFill/>
        <a:ln>
          <a:noFill/>
        </a:ln>
        <a:effectLst/>
      </c:spPr>
    </c:plotArea>
    <c:legend>
      <c:legendPos val="b"/>
      <c:layout>
        <c:manualLayout>
          <c:xMode val="edge"/>
          <c:yMode val="edge"/>
          <c:x val="0.37793393847722212"/>
          <c:y val="0.91118909828381645"/>
          <c:w val="0.47752588679060137"/>
          <c:h val="7.388552273495621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35099306315068"/>
          <c:y val="3.4324876057159524E-2"/>
          <c:w val="0.81989921259842524"/>
          <c:h val="0.75572339995962057"/>
        </c:manualLayout>
      </c:layout>
      <c:barChart>
        <c:barDir val="col"/>
        <c:grouping val="clustered"/>
        <c:varyColors val="0"/>
        <c:ser>
          <c:idx val="0"/>
          <c:order val="0"/>
          <c:spPr>
            <a:solidFill>
              <a:prstClr val="black"/>
            </a:solidFill>
            <a:ln w="19050">
              <a:solidFill>
                <a:sysClr val="windowText" lastClr="000000"/>
              </a:solidFill>
            </a:ln>
            <a:effectLst/>
          </c:spPr>
          <c:invertIfNegative val="0"/>
          <c:dPt>
            <c:idx val="0"/>
            <c:invertIfNegative val="0"/>
            <c:bubble3D val="0"/>
            <c:spPr>
              <a:solidFill>
                <a:srgbClr val="0070C0"/>
              </a:solidFill>
              <a:ln w="19050">
                <a:solidFill>
                  <a:sysClr val="windowText" lastClr="000000"/>
                </a:solidFill>
              </a:ln>
              <a:effectLst/>
            </c:spPr>
            <c:extLst>
              <c:ext xmlns:c16="http://schemas.microsoft.com/office/drawing/2014/chart" uri="{C3380CC4-5D6E-409C-BE32-E72D297353CC}">
                <c16:uniqueId val="{00000001-6144-544E-AB3B-064220B4BF68}"/>
              </c:ext>
            </c:extLst>
          </c:dPt>
          <c:dPt>
            <c:idx val="1"/>
            <c:invertIfNegative val="0"/>
            <c:bubble3D val="0"/>
            <c:spPr>
              <a:solidFill>
                <a:srgbClr val="FF0000"/>
              </a:solidFill>
              <a:ln w="19050">
                <a:solidFill>
                  <a:sysClr val="windowText" lastClr="000000"/>
                </a:solidFill>
              </a:ln>
              <a:effectLst/>
            </c:spPr>
            <c:extLst>
              <c:ext xmlns:c16="http://schemas.microsoft.com/office/drawing/2014/chart" uri="{C3380CC4-5D6E-409C-BE32-E72D297353CC}">
                <c16:uniqueId val="{00000006-2A41-48C9-9717-70FB32665F64}"/>
              </c:ext>
            </c:extLst>
          </c:dPt>
          <c:dPt>
            <c:idx val="2"/>
            <c:invertIfNegative val="0"/>
            <c:bubble3D val="0"/>
            <c:spPr>
              <a:solidFill>
                <a:srgbClr val="7030A0"/>
              </a:solidFill>
              <a:ln w="19050">
                <a:solidFill>
                  <a:sysClr val="windowText" lastClr="000000"/>
                </a:solidFill>
              </a:ln>
              <a:effectLst/>
            </c:spPr>
            <c:extLst>
              <c:ext xmlns:c16="http://schemas.microsoft.com/office/drawing/2014/chart" uri="{C3380CC4-5D6E-409C-BE32-E72D297353CC}">
                <c16:uniqueId val="{00000003-6144-544E-AB3B-064220B4BF68}"/>
              </c:ext>
            </c:extLst>
          </c:dPt>
          <c:dPt>
            <c:idx val="3"/>
            <c:invertIfNegative val="0"/>
            <c:bubble3D val="0"/>
            <c:spPr>
              <a:solidFill>
                <a:srgbClr val="FFFF00"/>
              </a:solidFill>
              <a:ln w="19050">
                <a:solidFill>
                  <a:sysClr val="windowText" lastClr="000000"/>
                </a:solidFill>
              </a:ln>
              <a:effectLst/>
            </c:spPr>
            <c:extLst>
              <c:ext xmlns:c16="http://schemas.microsoft.com/office/drawing/2014/chart" uri="{C3380CC4-5D6E-409C-BE32-E72D297353CC}">
                <c16:uniqueId val="{00000005-6144-544E-AB3B-064220B4BF6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2'!$A$4:$A$7</c:f>
              <c:strCache>
                <c:ptCount val="4"/>
                <c:pt idx="0">
                  <c:v>General Ed</c:v>
                </c:pt>
                <c:pt idx="1">
                  <c:v>Self contained</c:v>
                </c:pt>
                <c:pt idx="2">
                  <c:v>Resource room</c:v>
                </c:pt>
                <c:pt idx="3">
                  <c:v>Other</c:v>
                </c:pt>
              </c:strCache>
            </c:strRef>
          </c:cat>
          <c:val>
            <c:numRef>
              <c:f>'Figure 2'!$B$4:$B$7</c:f>
              <c:numCache>
                <c:formatCode>General</c:formatCode>
                <c:ptCount val="4"/>
                <c:pt idx="0">
                  <c:v>0.27800000000000002</c:v>
                </c:pt>
                <c:pt idx="1">
                  <c:v>0.32</c:v>
                </c:pt>
                <c:pt idx="2">
                  <c:v>0.26100000000000001</c:v>
                </c:pt>
                <c:pt idx="3">
                  <c:v>0.14099999999999999</c:v>
                </c:pt>
              </c:numCache>
            </c:numRef>
          </c:val>
          <c:extLst>
            <c:ext xmlns:c16="http://schemas.microsoft.com/office/drawing/2014/chart" uri="{C3380CC4-5D6E-409C-BE32-E72D297353CC}">
              <c16:uniqueId val="{00000006-6144-544E-AB3B-064220B4BF68}"/>
            </c:ext>
          </c:extLst>
        </c:ser>
        <c:dLbls>
          <c:showLegendKey val="0"/>
          <c:showVal val="1"/>
          <c:showCatName val="0"/>
          <c:showSerName val="0"/>
          <c:showPercent val="0"/>
          <c:showBubbleSize val="0"/>
        </c:dLbls>
        <c:gapWidth val="83"/>
        <c:axId val="335654312"/>
        <c:axId val="335658904"/>
      </c:barChart>
      <c:catAx>
        <c:axId val="335654312"/>
        <c:scaling>
          <c:orientation val="minMax"/>
        </c:scaling>
        <c:delete val="0"/>
        <c:axPos val="b"/>
        <c:title>
          <c:tx>
            <c:rich>
              <a:bodyPr rot="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r>
                  <a:rPr lang="en-US" sz="1600" b="0" i="1" baseline="0" dirty="0"/>
                  <a:t>Setting in which respondents reported</a:t>
                </a:r>
                <a:br>
                  <a:rPr lang="en-US" sz="1600" b="0" i="1" baseline="0" dirty="0"/>
                </a:br>
                <a:r>
                  <a:rPr lang="en-US" sz="1600" b="0" i="1" baseline="0" dirty="0"/>
                  <a:t>spending 50% or more of their time</a:t>
                </a:r>
              </a:p>
            </c:rich>
          </c:tx>
          <c:layout>
            <c:manualLayout>
              <c:xMode val="edge"/>
              <c:yMode val="edge"/>
              <c:x val="0.41402564936978653"/>
              <c:y val="0.90297435897435896"/>
            </c:manualLayout>
          </c:layout>
          <c:overlay val="0"/>
          <c:spPr>
            <a:noFill/>
            <a:ln>
              <a:noFill/>
            </a:ln>
            <a:effectLst/>
          </c:spPr>
          <c:txPr>
            <a:bodyPr rot="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335658904"/>
        <c:crosses val="autoZero"/>
        <c:auto val="1"/>
        <c:lblAlgn val="ctr"/>
        <c:lblOffset val="100"/>
        <c:noMultiLvlLbl val="0"/>
      </c:catAx>
      <c:valAx>
        <c:axId val="335658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r>
                  <a:rPr lang="en-US" sz="1600" b="0" i="1" baseline="0" dirty="0"/>
                  <a:t>Percentage of respondents</a:t>
                </a:r>
              </a:p>
            </c:rich>
          </c:tx>
          <c:layout>
            <c:manualLayout>
              <c:xMode val="edge"/>
              <c:yMode val="edge"/>
              <c:x val="2.2521911819506597E-2"/>
              <c:y val="0.2573538724326126"/>
            </c:manualLayout>
          </c:layout>
          <c:overlay val="0"/>
          <c:spPr>
            <a:noFill/>
            <a:ln>
              <a:noFill/>
            </a:ln>
            <a:effectLst/>
          </c:spPr>
          <c:txPr>
            <a:bodyPr rot="-540000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335654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13103344033704"/>
          <c:y val="7.5582398791060212E-2"/>
          <c:w val="0.68000629868988549"/>
          <c:h val="0.78698500755587364"/>
        </c:manualLayout>
      </c:layout>
      <c:barChart>
        <c:barDir val="bar"/>
        <c:grouping val="clustered"/>
        <c:varyColors val="0"/>
        <c:ser>
          <c:idx val="0"/>
          <c:order val="0"/>
          <c:spPr>
            <a:solidFill>
              <a:prstClr val="black"/>
            </a:solidFill>
            <a:ln w="19050">
              <a:solidFill>
                <a:sysClr val="windowText" lastClr="000000"/>
              </a:solidFill>
            </a:ln>
            <a:effectLst/>
          </c:spPr>
          <c:invertIfNegative val="0"/>
          <c:dPt>
            <c:idx val="0"/>
            <c:invertIfNegative val="0"/>
            <c:bubble3D val="0"/>
            <c:spPr>
              <a:solidFill>
                <a:schemeClr val="tx1"/>
              </a:solidFill>
              <a:ln w="19050">
                <a:solidFill>
                  <a:schemeClr val="tx1"/>
                </a:solidFill>
              </a:ln>
              <a:effectLst/>
            </c:spPr>
            <c:extLst>
              <c:ext xmlns:c16="http://schemas.microsoft.com/office/drawing/2014/chart" uri="{C3380CC4-5D6E-409C-BE32-E72D297353CC}">
                <c16:uniqueId val="{00000001-BE13-7040-81B3-1BF65B9BF2D0}"/>
              </c:ext>
            </c:extLst>
          </c:dPt>
          <c:dPt>
            <c:idx val="1"/>
            <c:invertIfNegative val="0"/>
            <c:bubble3D val="0"/>
            <c:spPr>
              <a:solidFill>
                <a:srgbClr val="FFFF00"/>
              </a:solidFill>
              <a:ln w="19050">
                <a:solidFill>
                  <a:sysClr val="windowText" lastClr="000000"/>
                </a:solidFill>
              </a:ln>
              <a:effectLst/>
            </c:spPr>
            <c:extLst>
              <c:ext xmlns:c16="http://schemas.microsoft.com/office/drawing/2014/chart" uri="{C3380CC4-5D6E-409C-BE32-E72D297353CC}">
                <c16:uniqueId val="{00000003-BE13-7040-81B3-1BF65B9BF2D0}"/>
              </c:ext>
            </c:extLst>
          </c:dPt>
          <c:dPt>
            <c:idx val="2"/>
            <c:invertIfNegative val="0"/>
            <c:bubble3D val="0"/>
            <c:spPr>
              <a:solidFill>
                <a:srgbClr val="7030A0"/>
              </a:solidFill>
              <a:ln w="19050">
                <a:solidFill>
                  <a:sysClr val="windowText" lastClr="000000"/>
                </a:solidFill>
              </a:ln>
              <a:effectLst/>
            </c:spPr>
            <c:extLst>
              <c:ext xmlns:c16="http://schemas.microsoft.com/office/drawing/2014/chart" uri="{C3380CC4-5D6E-409C-BE32-E72D297353CC}">
                <c16:uniqueId val="{00000005-BE13-7040-81B3-1BF65B9BF2D0}"/>
              </c:ext>
            </c:extLst>
          </c:dPt>
          <c:dPt>
            <c:idx val="3"/>
            <c:invertIfNegative val="0"/>
            <c:bubble3D val="0"/>
            <c:spPr>
              <a:solidFill>
                <a:srgbClr val="FF6600"/>
              </a:solidFill>
              <a:ln w="19050">
                <a:solidFill>
                  <a:sysClr val="windowText" lastClr="000000"/>
                </a:solidFill>
              </a:ln>
              <a:effectLst/>
            </c:spPr>
            <c:extLst>
              <c:ext xmlns:c16="http://schemas.microsoft.com/office/drawing/2014/chart" uri="{C3380CC4-5D6E-409C-BE32-E72D297353CC}">
                <c16:uniqueId val="{00000007-BE13-7040-81B3-1BF65B9BF2D0}"/>
              </c:ext>
            </c:extLst>
          </c:dPt>
          <c:dPt>
            <c:idx val="4"/>
            <c:invertIfNegative val="0"/>
            <c:bubble3D val="0"/>
            <c:spPr>
              <a:solidFill>
                <a:srgbClr val="FF0000"/>
              </a:solidFill>
              <a:ln w="19050">
                <a:solidFill>
                  <a:sysClr val="windowText" lastClr="000000"/>
                </a:solidFill>
              </a:ln>
              <a:effectLst/>
            </c:spPr>
            <c:extLst>
              <c:ext xmlns:c16="http://schemas.microsoft.com/office/drawing/2014/chart" uri="{C3380CC4-5D6E-409C-BE32-E72D297353CC}">
                <c16:uniqueId val="{00000009-BE13-7040-81B3-1BF65B9BF2D0}"/>
              </c:ext>
            </c:extLst>
          </c:dPt>
          <c:dPt>
            <c:idx val="5"/>
            <c:invertIfNegative val="0"/>
            <c:bubble3D val="0"/>
            <c:spPr>
              <a:solidFill>
                <a:srgbClr val="00B0F0"/>
              </a:solidFill>
              <a:ln w="19050">
                <a:solidFill>
                  <a:sysClr val="windowText" lastClr="000000"/>
                </a:solidFill>
              </a:ln>
              <a:effectLst/>
            </c:spPr>
            <c:extLst>
              <c:ext xmlns:c16="http://schemas.microsoft.com/office/drawing/2014/chart" uri="{C3380CC4-5D6E-409C-BE32-E72D297353CC}">
                <c16:uniqueId val="{0000000C-425A-4174-B63E-8467F6C9758B}"/>
              </c:ext>
            </c:extLst>
          </c:dPt>
          <c:dPt>
            <c:idx val="6"/>
            <c:invertIfNegative val="0"/>
            <c:bubble3D val="0"/>
            <c:spPr>
              <a:solidFill>
                <a:srgbClr val="00B050"/>
              </a:solidFill>
              <a:ln w="19050">
                <a:solidFill>
                  <a:sysClr val="windowText" lastClr="000000"/>
                </a:solidFill>
              </a:ln>
              <a:effectLst/>
            </c:spPr>
            <c:extLst>
              <c:ext xmlns:c16="http://schemas.microsoft.com/office/drawing/2014/chart" uri="{C3380CC4-5D6E-409C-BE32-E72D297353CC}">
                <c16:uniqueId val="{0000000B-BE13-7040-81B3-1BF65B9BF2D0}"/>
              </c:ext>
            </c:extLst>
          </c:dPt>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3'!$A$4:$A$10</c:f>
              <c:strCache>
                <c:ptCount val="7"/>
                <c:pt idx="0">
                  <c:v>None</c:v>
                </c:pt>
                <c:pt idx="1">
                  <c:v>Multiple</c:v>
                </c:pt>
                <c:pt idx="2">
                  <c:v>Transition Years (19-22)</c:v>
                </c:pt>
                <c:pt idx="3">
                  <c:v>Secondary school/High school</c:v>
                </c:pt>
                <c:pt idx="4">
                  <c:v>Middle school/Junior high</c:v>
                </c:pt>
                <c:pt idx="5">
                  <c:v>Primary/Elementary</c:v>
                </c:pt>
                <c:pt idx="6">
                  <c:v>Early childhood (3-5)</c:v>
                </c:pt>
              </c:strCache>
            </c:strRef>
          </c:cat>
          <c:val>
            <c:numRef>
              <c:f>'Figure 3'!$B$4:$B$10</c:f>
              <c:numCache>
                <c:formatCode>General</c:formatCode>
                <c:ptCount val="7"/>
                <c:pt idx="0">
                  <c:v>0.11700000000000001</c:v>
                </c:pt>
                <c:pt idx="1">
                  <c:v>0.26900000000000002</c:v>
                </c:pt>
                <c:pt idx="2">
                  <c:v>2.3E-2</c:v>
                </c:pt>
                <c:pt idx="3">
                  <c:v>0.14299999999999999</c:v>
                </c:pt>
                <c:pt idx="4">
                  <c:v>0.153</c:v>
                </c:pt>
                <c:pt idx="5">
                  <c:v>0.23599999999999999</c:v>
                </c:pt>
                <c:pt idx="6">
                  <c:v>5.8000000000000003E-2</c:v>
                </c:pt>
              </c:numCache>
            </c:numRef>
          </c:val>
          <c:extLst>
            <c:ext xmlns:c16="http://schemas.microsoft.com/office/drawing/2014/chart" uri="{C3380CC4-5D6E-409C-BE32-E72D297353CC}">
              <c16:uniqueId val="{0000000C-BE13-7040-81B3-1BF65B9BF2D0}"/>
            </c:ext>
          </c:extLst>
        </c:ser>
        <c:dLbls>
          <c:showLegendKey val="0"/>
          <c:showVal val="0"/>
          <c:showCatName val="0"/>
          <c:showSerName val="0"/>
          <c:showPercent val="0"/>
          <c:showBubbleSize val="0"/>
        </c:dLbls>
        <c:gapWidth val="49"/>
        <c:axId val="569471344"/>
        <c:axId val="569470032"/>
      </c:barChart>
      <c:catAx>
        <c:axId val="569471344"/>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w Cen MT" panose="020B0602020104020603" pitchFamily="34" charset="0"/>
                    <a:ea typeface="+mn-ea"/>
                    <a:cs typeface="+mn-cs"/>
                  </a:defRPr>
                </a:pPr>
                <a:r>
                  <a:rPr lang="en-US" sz="1600" i="1" dirty="0"/>
                  <a:t>Age</a:t>
                </a:r>
                <a:r>
                  <a:rPr lang="en-US" sz="1600" i="1" baseline="0" dirty="0"/>
                  <a:t> group served</a:t>
                </a:r>
                <a:endParaRPr lang="en-US" sz="1600" i="1" dirty="0"/>
              </a:p>
            </c:rich>
          </c:tx>
          <c:layout>
            <c:manualLayout>
              <c:xMode val="edge"/>
              <c:yMode val="edge"/>
              <c:x val="2.7181177284380405E-2"/>
              <c:y val="0.3178249025689970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569470032"/>
        <c:crosses val="autoZero"/>
        <c:auto val="1"/>
        <c:lblAlgn val="ctr"/>
        <c:lblOffset val="250"/>
        <c:tickLblSkip val="1"/>
        <c:noMultiLvlLbl val="0"/>
      </c:catAx>
      <c:valAx>
        <c:axId val="5694700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1" u="none" strike="noStrike" kern="1200" baseline="0">
                    <a:solidFill>
                      <a:schemeClr val="tx1">
                        <a:lumMod val="65000"/>
                        <a:lumOff val="35000"/>
                      </a:schemeClr>
                    </a:solidFill>
                    <a:latin typeface="Tw Cen MT" panose="020B0602020104020603" pitchFamily="34" charset="0"/>
                    <a:ea typeface="+mn-ea"/>
                    <a:cs typeface="+mn-cs"/>
                  </a:defRPr>
                </a:pPr>
                <a:r>
                  <a:rPr lang="en-US" sz="1600" i="1" dirty="0"/>
                  <a:t>Percentage of respondents</a:t>
                </a:r>
              </a:p>
            </c:rich>
          </c:tx>
          <c:layout>
            <c:manualLayout>
              <c:xMode val="edge"/>
              <c:yMode val="edge"/>
              <c:x val="0.45628911770644054"/>
              <c:y val="0.9257070707070707"/>
            </c:manualLayout>
          </c:layout>
          <c:overlay val="0"/>
          <c:spPr>
            <a:noFill/>
            <a:ln>
              <a:noFill/>
            </a:ln>
            <a:effectLst/>
          </c:spPr>
          <c:txPr>
            <a:bodyPr rot="0" spcFirstLastPara="1" vertOverflow="ellipsis" vert="horz" wrap="square" anchor="ctr" anchorCtr="1"/>
            <a:lstStyle/>
            <a:p>
              <a:pPr>
                <a:defRPr sz="1200" b="0" i="1"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569471344"/>
        <c:crosses val="autoZero"/>
        <c:crossBetween val="between"/>
      </c:valAx>
      <c:spPr>
        <a:noFill/>
        <a:ln>
          <a:noFill/>
        </a:ln>
        <a:effectLst/>
      </c:spPr>
    </c:plotArea>
    <c:plotVisOnly val="1"/>
    <c:dispBlanksAs val="gap"/>
    <c:showDLblsOverMax val="0"/>
  </c:chart>
  <c:spPr>
    <a:noFill/>
    <a:ln>
      <a:noFill/>
    </a:ln>
    <a:effectLst/>
  </c:spPr>
  <c:txPr>
    <a:bodyPr/>
    <a:lstStyle/>
    <a:p>
      <a:pPr>
        <a:defRPr baseline="0">
          <a:latin typeface="Tw Cen MT" panose="020B06020201040206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53810028969722"/>
          <c:y val="5.2631578947368418E-2"/>
          <c:w val="0.85795133294757464"/>
          <c:h val="0.68817009715890776"/>
        </c:manualLayout>
      </c:layout>
      <c:barChart>
        <c:barDir val="col"/>
        <c:grouping val="clustered"/>
        <c:varyColors val="0"/>
        <c:ser>
          <c:idx val="0"/>
          <c:order val="0"/>
          <c:tx>
            <c:v>Refer to IEP</c:v>
          </c:tx>
          <c:spPr>
            <a:solidFill>
              <a:srgbClr val="FFFF00"/>
            </a:solidFill>
            <a:ln w="19050">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4'!$A$2:$A$6</c:f>
              <c:strCache>
                <c:ptCount val="5"/>
                <c:pt idx="0">
                  <c:v>Never / Never</c:v>
                </c:pt>
                <c:pt idx="1">
                  <c:v>&lt; Monthly / Sometimes</c:v>
                </c:pt>
                <c:pt idx="2">
                  <c:v>At Least Monthly / Half of the Time</c:v>
                </c:pt>
                <c:pt idx="3">
                  <c:v>Weekly / Most of theTime</c:v>
                </c:pt>
                <c:pt idx="4">
                  <c:v>Daily / Always</c:v>
                </c:pt>
              </c:strCache>
            </c:strRef>
          </c:cat>
          <c:val>
            <c:numRef>
              <c:f>'Figure 4'!$B$2:$B$6</c:f>
              <c:numCache>
                <c:formatCode>General</c:formatCode>
                <c:ptCount val="5"/>
                <c:pt idx="0">
                  <c:v>0.01</c:v>
                </c:pt>
                <c:pt idx="1">
                  <c:v>0.06</c:v>
                </c:pt>
                <c:pt idx="2">
                  <c:v>0.33</c:v>
                </c:pt>
                <c:pt idx="3">
                  <c:v>0.36</c:v>
                </c:pt>
                <c:pt idx="4">
                  <c:v>0.25</c:v>
                </c:pt>
              </c:numCache>
            </c:numRef>
          </c:val>
          <c:extLst>
            <c:ext xmlns:c16="http://schemas.microsoft.com/office/drawing/2014/chart" uri="{C3380CC4-5D6E-409C-BE32-E72D297353CC}">
              <c16:uniqueId val="{00000000-A640-F249-B002-F88E81B8AEC4}"/>
            </c:ext>
          </c:extLst>
        </c:ser>
        <c:ser>
          <c:idx val="1"/>
          <c:order val="1"/>
          <c:tx>
            <c:v>Modify Curriculum</c:v>
          </c:tx>
          <c:spPr>
            <a:solidFill>
              <a:srgbClr val="7030A0"/>
            </a:solidFill>
            <a:ln w="19050">
              <a:solidFill>
                <a:schemeClr val="tx1"/>
              </a:solidFill>
            </a:ln>
            <a:effectLst/>
          </c:spPr>
          <c:invertIfNegative val="0"/>
          <c:dLbls>
            <c:numFmt formatCode="0%" sourceLinked="0"/>
            <c:spPr>
              <a:solidFill>
                <a:prstClr val="white"/>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4'!$A$2:$A$6</c:f>
              <c:strCache>
                <c:ptCount val="5"/>
                <c:pt idx="0">
                  <c:v>Never / Never</c:v>
                </c:pt>
                <c:pt idx="1">
                  <c:v>&lt; Monthly / Sometimes</c:v>
                </c:pt>
                <c:pt idx="2">
                  <c:v>At Least Monthly / Half of the Time</c:v>
                </c:pt>
                <c:pt idx="3">
                  <c:v>Weekly / Most of theTime</c:v>
                </c:pt>
                <c:pt idx="4">
                  <c:v>Daily / Always</c:v>
                </c:pt>
              </c:strCache>
            </c:strRef>
          </c:cat>
          <c:val>
            <c:numRef>
              <c:f>'Figure 4'!$C$2:$C$6</c:f>
              <c:numCache>
                <c:formatCode>General</c:formatCode>
                <c:ptCount val="5"/>
                <c:pt idx="0">
                  <c:v>0.02</c:v>
                </c:pt>
                <c:pt idx="1">
                  <c:v>0.12</c:v>
                </c:pt>
                <c:pt idx="2">
                  <c:v>0.14000000000000001</c:v>
                </c:pt>
                <c:pt idx="3">
                  <c:v>0.37</c:v>
                </c:pt>
                <c:pt idx="4">
                  <c:v>0.35</c:v>
                </c:pt>
              </c:numCache>
            </c:numRef>
          </c:val>
          <c:extLst>
            <c:ext xmlns:c16="http://schemas.microsoft.com/office/drawing/2014/chart" uri="{C3380CC4-5D6E-409C-BE32-E72D297353CC}">
              <c16:uniqueId val="{00000001-A640-F249-B002-F88E81B8AEC4}"/>
            </c:ext>
          </c:extLst>
        </c:ser>
        <c:dLbls>
          <c:showLegendKey val="0"/>
          <c:showVal val="0"/>
          <c:showCatName val="0"/>
          <c:showSerName val="0"/>
          <c:showPercent val="0"/>
          <c:showBubbleSize val="0"/>
        </c:dLbls>
        <c:gapWidth val="83"/>
        <c:overlap val="-17"/>
        <c:axId val="768334144"/>
        <c:axId val="768682592"/>
      </c:barChart>
      <c:catAx>
        <c:axId val="7683341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i="1" dirty="0"/>
                  <a:t>Frequency of use</a:t>
                </a:r>
              </a:p>
            </c:rich>
          </c:tx>
          <c:layout>
            <c:manualLayout>
              <c:xMode val="edge"/>
              <c:yMode val="edge"/>
              <c:x val="0.4343965571036329"/>
              <c:y val="0.8986379334162175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8682592"/>
        <c:crosses val="autoZero"/>
        <c:auto val="1"/>
        <c:lblAlgn val="ctr"/>
        <c:lblOffset val="100"/>
        <c:noMultiLvlLbl val="0"/>
      </c:catAx>
      <c:valAx>
        <c:axId val="768682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i="1" dirty="0"/>
                  <a:t>Percentage of respondents</a:t>
                </a:r>
              </a:p>
            </c:rich>
          </c:tx>
          <c:layout>
            <c:manualLayout>
              <c:xMode val="edge"/>
              <c:yMode val="edge"/>
              <c:x val="2.2514409221902017E-2"/>
              <c:y val="0.1642968642077634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334144"/>
        <c:crosses val="autoZero"/>
        <c:crossBetween val="between"/>
      </c:valAx>
      <c:spPr>
        <a:noFill/>
        <a:ln>
          <a:noFill/>
        </a:ln>
        <a:effectLst/>
      </c:spPr>
    </c:plotArea>
    <c:legend>
      <c:legendPos val="b"/>
      <c:layout>
        <c:manualLayout>
          <c:xMode val="edge"/>
          <c:yMode val="edge"/>
          <c:x val="0.65667842379752972"/>
          <c:y val="0.86247501956992223"/>
          <c:w val="0.24257520876352995"/>
          <c:h val="0.1259752728277386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186684597956307"/>
          <c:y val="4.1271772846575988E-3"/>
          <c:w val="0.68747596034968772"/>
          <c:h val="0.75039203054163683"/>
        </c:manualLayout>
      </c:layout>
      <c:barChart>
        <c:barDir val="bar"/>
        <c:grouping val="clustered"/>
        <c:varyColors val="0"/>
        <c:ser>
          <c:idx val="0"/>
          <c:order val="0"/>
          <c:spPr>
            <a:solidFill>
              <a:schemeClr val="tx1"/>
            </a:solidFill>
            <a:ln w="22225">
              <a:solidFill>
                <a:sysClr val="windowText" lastClr="000000"/>
              </a:solidFill>
            </a:ln>
            <a:effectLst/>
          </c:spPr>
          <c:invertIfNegative val="0"/>
          <c:dPt>
            <c:idx val="0"/>
            <c:invertIfNegative val="0"/>
            <c:bubble3D val="0"/>
            <c:spPr>
              <a:solidFill>
                <a:srgbClr val="00B050"/>
              </a:solidFill>
              <a:ln w="22225">
                <a:solidFill>
                  <a:sysClr val="windowText" lastClr="000000"/>
                </a:solidFill>
              </a:ln>
              <a:effectLst/>
            </c:spPr>
            <c:extLst>
              <c:ext xmlns:c16="http://schemas.microsoft.com/office/drawing/2014/chart" uri="{C3380CC4-5D6E-409C-BE32-E72D297353CC}">
                <c16:uniqueId val="{00000001-F960-7848-9BA5-0A4A86F84F28}"/>
              </c:ext>
            </c:extLst>
          </c:dPt>
          <c:dPt>
            <c:idx val="1"/>
            <c:invertIfNegative val="0"/>
            <c:bubble3D val="0"/>
            <c:spPr>
              <a:solidFill>
                <a:srgbClr val="00B050"/>
              </a:solidFill>
              <a:ln w="22225">
                <a:solidFill>
                  <a:sysClr val="windowText" lastClr="000000"/>
                </a:solidFill>
              </a:ln>
              <a:effectLst/>
            </c:spPr>
            <c:extLst>
              <c:ext xmlns:c16="http://schemas.microsoft.com/office/drawing/2014/chart" uri="{C3380CC4-5D6E-409C-BE32-E72D297353CC}">
                <c16:uniqueId val="{00000003-F960-7848-9BA5-0A4A86F84F28}"/>
              </c:ext>
            </c:extLst>
          </c:dPt>
          <c:dPt>
            <c:idx val="2"/>
            <c:invertIfNegative val="0"/>
            <c:bubble3D val="0"/>
            <c:spPr>
              <a:solidFill>
                <a:srgbClr val="FF0000"/>
              </a:solidFill>
              <a:ln w="22225">
                <a:solidFill>
                  <a:sysClr val="windowText" lastClr="000000"/>
                </a:solidFill>
              </a:ln>
              <a:effectLst/>
            </c:spPr>
            <c:extLst>
              <c:ext xmlns:c16="http://schemas.microsoft.com/office/drawing/2014/chart" uri="{C3380CC4-5D6E-409C-BE32-E72D297353CC}">
                <c16:uniqueId val="{00000005-F960-7848-9BA5-0A4A86F84F28}"/>
              </c:ext>
            </c:extLst>
          </c:dPt>
          <c:dPt>
            <c:idx val="3"/>
            <c:invertIfNegative val="0"/>
            <c:bubble3D val="0"/>
            <c:spPr>
              <a:solidFill>
                <a:schemeClr val="accent1"/>
              </a:solidFill>
              <a:ln w="22225">
                <a:solidFill>
                  <a:sysClr val="windowText" lastClr="000000"/>
                </a:solidFill>
              </a:ln>
              <a:effectLst/>
            </c:spPr>
            <c:extLst>
              <c:ext xmlns:c16="http://schemas.microsoft.com/office/drawing/2014/chart" uri="{C3380CC4-5D6E-409C-BE32-E72D297353CC}">
                <c16:uniqueId val="{00000007-F960-7848-9BA5-0A4A86F84F28}"/>
              </c:ext>
            </c:extLst>
          </c:dPt>
          <c:dPt>
            <c:idx val="4"/>
            <c:invertIfNegative val="0"/>
            <c:bubble3D val="0"/>
            <c:spPr>
              <a:solidFill>
                <a:schemeClr val="accent1"/>
              </a:solidFill>
              <a:ln w="22225">
                <a:solidFill>
                  <a:sysClr val="windowText" lastClr="000000"/>
                </a:solidFill>
              </a:ln>
              <a:effectLst/>
            </c:spPr>
            <c:extLst>
              <c:ext xmlns:c16="http://schemas.microsoft.com/office/drawing/2014/chart" uri="{C3380CC4-5D6E-409C-BE32-E72D297353CC}">
                <c16:uniqueId val="{00000009-F960-7848-9BA5-0A4A86F84F28}"/>
              </c:ext>
            </c:extLst>
          </c:dPt>
          <c:dPt>
            <c:idx val="5"/>
            <c:invertIfNegative val="0"/>
            <c:bubble3D val="0"/>
            <c:spPr>
              <a:solidFill>
                <a:schemeClr val="accent1"/>
              </a:solidFill>
              <a:ln w="22225">
                <a:solidFill>
                  <a:sysClr val="windowText" lastClr="000000"/>
                </a:solidFill>
              </a:ln>
              <a:effectLst/>
            </c:spPr>
            <c:extLst>
              <c:ext xmlns:c16="http://schemas.microsoft.com/office/drawing/2014/chart" uri="{C3380CC4-5D6E-409C-BE32-E72D297353CC}">
                <c16:uniqueId val="{0000000B-F960-7848-9BA5-0A4A86F84F28}"/>
              </c:ext>
            </c:extLst>
          </c:dPt>
          <c:dPt>
            <c:idx val="6"/>
            <c:invertIfNegative val="0"/>
            <c:bubble3D val="0"/>
            <c:spPr>
              <a:solidFill>
                <a:schemeClr val="accent1"/>
              </a:solidFill>
              <a:ln w="22225">
                <a:solidFill>
                  <a:sysClr val="windowText" lastClr="000000"/>
                </a:solidFill>
              </a:ln>
              <a:effectLst/>
            </c:spPr>
            <c:extLst>
              <c:ext xmlns:c16="http://schemas.microsoft.com/office/drawing/2014/chart" uri="{C3380CC4-5D6E-409C-BE32-E72D297353CC}">
                <c16:uniqueId val="{0000000D-F960-7848-9BA5-0A4A86F84F2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'Figure 5'!$E$4:$E$10</c:f>
              <c:strCache>
                <c:ptCount val="7"/>
                <c:pt idx="0">
                  <c:v>General education                                                                                                       novice colleagues</c:v>
                </c:pt>
                <c:pt idx="1">
                  <c:v>General education                                                                                                       colleagues</c:v>
                </c:pt>
                <c:pt idx="2">
                  <c:v>Paraeducators</c:v>
                </c:pt>
                <c:pt idx="3">
                  <c:v>Special education                                                                                                     novice colleagues</c:v>
                </c:pt>
                <c:pt idx="4">
                  <c:v>Special education                                                                                                                             colleagues</c:v>
                </c:pt>
                <c:pt idx="5">
                  <c:v>Related service                                                                                                                                     providers</c:v>
                </c:pt>
                <c:pt idx="6">
                  <c:v>Respondents (self-rating)</c:v>
                </c:pt>
              </c:strCache>
            </c:strRef>
          </c:cat>
          <c:val>
            <c:numRef>
              <c:f>'Figure 5'!$G$4:$G$10</c:f>
              <c:numCache>
                <c:formatCode>General</c:formatCode>
                <c:ptCount val="7"/>
                <c:pt idx="0">
                  <c:v>0.12</c:v>
                </c:pt>
                <c:pt idx="1">
                  <c:v>0.08</c:v>
                </c:pt>
                <c:pt idx="2">
                  <c:v>0.12</c:v>
                </c:pt>
                <c:pt idx="3">
                  <c:v>0.38</c:v>
                </c:pt>
                <c:pt idx="4">
                  <c:v>0.56000000000000005</c:v>
                </c:pt>
                <c:pt idx="5">
                  <c:v>0.68</c:v>
                </c:pt>
                <c:pt idx="6">
                  <c:v>0.69</c:v>
                </c:pt>
              </c:numCache>
            </c:numRef>
          </c:val>
          <c:extLst>
            <c:ext xmlns:c16="http://schemas.microsoft.com/office/drawing/2014/chart" uri="{C3380CC4-5D6E-409C-BE32-E72D297353CC}">
              <c16:uniqueId val="{0000000E-F960-7848-9BA5-0A4A86F84F28}"/>
            </c:ext>
          </c:extLst>
        </c:ser>
        <c:dLbls>
          <c:showLegendKey val="0"/>
          <c:showVal val="0"/>
          <c:showCatName val="0"/>
          <c:showSerName val="0"/>
          <c:showPercent val="0"/>
          <c:showBubbleSize val="0"/>
        </c:dLbls>
        <c:gapWidth val="86"/>
        <c:axId val="767562736"/>
        <c:axId val="790707184"/>
      </c:barChart>
      <c:catAx>
        <c:axId val="76756273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600" i="1" dirty="0">
                    <a:latin typeface="Tw Cen MT" panose="020B0602020104020603" pitchFamily="34" charset="0"/>
                  </a:rPr>
                  <a:t>Role of</a:t>
                </a:r>
                <a:r>
                  <a:rPr lang="en-US" sz="1600" i="1" baseline="0" dirty="0">
                    <a:latin typeface="Tw Cen MT" panose="020B0602020104020603" pitchFamily="34" charset="0"/>
                  </a:rPr>
                  <a:t> professional</a:t>
                </a:r>
                <a:endParaRPr lang="en-US" sz="1600" i="1" dirty="0">
                  <a:latin typeface="Tw Cen MT" panose="020B0602020104020603" pitchFamily="34" charset="0"/>
                </a:endParaRPr>
              </a:p>
            </c:rich>
          </c:tx>
          <c:layout>
            <c:manualLayout>
              <c:xMode val="edge"/>
              <c:yMode val="edge"/>
              <c:x val="1.9517219715993284E-2"/>
              <c:y val="0.2076034359341446"/>
            </c:manualLayout>
          </c:layout>
          <c:overlay val="0"/>
          <c:spPr>
            <a:noFill/>
            <a:ln>
              <a:noFill/>
            </a:ln>
            <a:effectLst/>
          </c:spPr>
        </c:title>
        <c:numFmt formatCode="@"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1"/>
          <a:lstStyle/>
          <a:p>
            <a:pPr>
              <a:defRPr sz="14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790707184"/>
        <c:crosses val="autoZero"/>
        <c:auto val="1"/>
        <c:lblAlgn val="ctr"/>
        <c:lblOffset val="250"/>
        <c:noMultiLvlLbl val="0"/>
      </c:catAx>
      <c:valAx>
        <c:axId val="790707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w Cen MT" panose="020B0602020104020603" pitchFamily="34" charset="0"/>
                    <a:ea typeface="+mn-ea"/>
                    <a:cs typeface="+mn-cs"/>
                  </a:defRPr>
                </a:pPr>
                <a:r>
                  <a:rPr lang="en-US" sz="1600" b="0" i="1" baseline="0" dirty="0">
                    <a:latin typeface="Tw Cen MT" panose="020B0602020104020603" pitchFamily="34" charset="0"/>
                  </a:rPr>
                  <a:t>Percentage of respondents rating self and others as well-prepared</a:t>
                </a:r>
              </a:p>
            </c:rich>
          </c:tx>
          <c:layout>
            <c:manualLayout>
              <c:xMode val="edge"/>
              <c:yMode val="edge"/>
              <c:x val="0.17580219168347153"/>
              <c:y val="0.8409503698401336"/>
            </c:manualLayout>
          </c:layout>
          <c:overlay val="0"/>
          <c:spPr>
            <a:noFill/>
            <a:ln>
              <a:noFill/>
            </a:ln>
            <a:effectLst/>
          </c:sp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767562736"/>
        <c:crosses val="autoZero"/>
        <c:crossBetween val="between"/>
      </c:valAx>
      <c:spPr>
        <a:noFill/>
        <a:ln>
          <a:noFill/>
        </a:ln>
        <a:effectLst/>
      </c:spPr>
    </c:plotArea>
    <c:plotVisOnly val="1"/>
    <c:dispBlanksAs val="gap"/>
    <c:showDLblsOverMax val="0"/>
  </c:chart>
  <c:spPr>
    <a:noFill/>
    <a:ln>
      <a:noFill/>
    </a:ln>
    <a:effectLst/>
  </c:spPr>
  <c:txPr>
    <a:bodyPr/>
    <a:lstStyle/>
    <a:p>
      <a:pPr>
        <a:defRPr sz="1200" baseline="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46822974577745"/>
          <c:y val="4.7875057284506112E-2"/>
          <c:w val="0.82010370263350096"/>
          <c:h val="0.63551605681642731"/>
        </c:manualLayout>
      </c:layout>
      <c:barChart>
        <c:barDir val="col"/>
        <c:grouping val="clustered"/>
        <c:varyColors val="0"/>
        <c:ser>
          <c:idx val="0"/>
          <c:order val="0"/>
          <c:tx>
            <c:strRef>
              <c:f>'Figure 7'!$B$3</c:f>
              <c:strCache>
                <c:ptCount val="1"/>
                <c:pt idx="0">
                  <c:v>Planning Lessons</c:v>
                </c:pt>
              </c:strCache>
            </c:strRef>
          </c:tx>
          <c:spPr>
            <a:solidFill>
              <a:srgbClr val="00B0F0"/>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7'!$A$4:$A$6</c:f>
              <c:strCache>
                <c:ptCount val="3"/>
                <c:pt idx="0">
                  <c:v>No time</c:v>
                </c:pt>
                <c:pt idx="1">
                  <c:v>Insufficient time</c:v>
                </c:pt>
                <c:pt idx="2">
                  <c:v>Sufficient time</c:v>
                </c:pt>
              </c:strCache>
            </c:strRef>
          </c:cat>
          <c:val>
            <c:numRef>
              <c:f>'Figure 7'!$B$4:$B$6</c:f>
              <c:numCache>
                <c:formatCode>General</c:formatCode>
                <c:ptCount val="3"/>
                <c:pt idx="0">
                  <c:v>0.11899999999999999</c:v>
                </c:pt>
                <c:pt idx="1">
                  <c:v>0.67100000000000004</c:v>
                </c:pt>
                <c:pt idx="2">
                  <c:v>0.21</c:v>
                </c:pt>
              </c:numCache>
            </c:numRef>
          </c:val>
          <c:extLst>
            <c:ext xmlns:c16="http://schemas.microsoft.com/office/drawing/2014/chart" uri="{C3380CC4-5D6E-409C-BE32-E72D297353CC}">
              <c16:uniqueId val="{00000000-7AC4-F24B-A3CF-5D0EEEE71AFF}"/>
            </c:ext>
          </c:extLst>
        </c:ser>
        <c:ser>
          <c:idx val="1"/>
          <c:order val="1"/>
          <c:tx>
            <c:strRef>
              <c:f>'Figure 7'!$C$3</c:f>
              <c:strCache>
                <c:ptCount val="1"/>
                <c:pt idx="0">
                  <c:v>Planning with Partners</c:v>
                </c:pt>
              </c:strCache>
            </c:strRef>
          </c:tx>
          <c:spPr>
            <a:solidFill>
              <a:srgbClr val="FFC000"/>
            </a:solidFill>
            <a:ln>
              <a:solidFill>
                <a:schemeClr val="tx1"/>
              </a:solidFill>
            </a:ln>
            <a:effectLst/>
          </c:spPr>
          <c:invertIfNegative val="0"/>
          <c:dLbls>
            <c:numFmt formatCode="0%" sourceLinked="0"/>
            <c:spPr>
              <a:solidFill>
                <a:prstClr val="white"/>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7'!$A$4:$A$6</c:f>
              <c:strCache>
                <c:ptCount val="3"/>
                <c:pt idx="0">
                  <c:v>No time</c:v>
                </c:pt>
                <c:pt idx="1">
                  <c:v>Insufficient time</c:v>
                </c:pt>
                <c:pt idx="2">
                  <c:v>Sufficient time</c:v>
                </c:pt>
              </c:strCache>
            </c:strRef>
          </c:cat>
          <c:val>
            <c:numRef>
              <c:f>'Figure 7'!$C$4:$C$6</c:f>
              <c:numCache>
                <c:formatCode>General</c:formatCode>
                <c:ptCount val="3"/>
                <c:pt idx="0">
                  <c:v>0.26700000000000002</c:v>
                </c:pt>
                <c:pt idx="1">
                  <c:v>0.59199999999999997</c:v>
                </c:pt>
                <c:pt idx="2">
                  <c:v>0.14099999999999999</c:v>
                </c:pt>
              </c:numCache>
            </c:numRef>
          </c:val>
          <c:extLst>
            <c:ext xmlns:c16="http://schemas.microsoft.com/office/drawing/2014/chart" uri="{C3380CC4-5D6E-409C-BE32-E72D297353CC}">
              <c16:uniqueId val="{00000001-7AC4-F24B-A3CF-5D0EEEE71AFF}"/>
            </c:ext>
          </c:extLst>
        </c:ser>
        <c:ser>
          <c:idx val="2"/>
          <c:order val="2"/>
          <c:tx>
            <c:strRef>
              <c:f>'Figure 7'!$D$3</c:f>
              <c:strCache>
                <c:ptCount val="1"/>
                <c:pt idx="0">
                  <c:v>IEP Team Members</c:v>
                </c:pt>
              </c:strCache>
            </c:strRef>
          </c:tx>
          <c:spPr>
            <a:solidFill>
              <a:srgbClr val="00B050"/>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7'!$A$4:$A$6</c:f>
              <c:strCache>
                <c:ptCount val="3"/>
                <c:pt idx="0">
                  <c:v>No time</c:v>
                </c:pt>
                <c:pt idx="1">
                  <c:v>Insufficient time</c:v>
                </c:pt>
                <c:pt idx="2">
                  <c:v>Sufficient time</c:v>
                </c:pt>
              </c:strCache>
            </c:strRef>
          </c:cat>
          <c:val>
            <c:numRef>
              <c:f>'Figure 7'!$D$4:$D$6</c:f>
              <c:numCache>
                <c:formatCode>General</c:formatCode>
                <c:ptCount val="3"/>
                <c:pt idx="0">
                  <c:v>0.41299999999999998</c:v>
                </c:pt>
                <c:pt idx="1">
                  <c:v>0.47899999999999998</c:v>
                </c:pt>
                <c:pt idx="2">
                  <c:v>0.108</c:v>
                </c:pt>
              </c:numCache>
            </c:numRef>
          </c:val>
          <c:extLst>
            <c:ext xmlns:c16="http://schemas.microsoft.com/office/drawing/2014/chart" uri="{C3380CC4-5D6E-409C-BE32-E72D297353CC}">
              <c16:uniqueId val="{00000002-7AC4-F24B-A3CF-5D0EEEE71AFF}"/>
            </c:ext>
          </c:extLst>
        </c:ser>
        <c:dLbls>
          <c:showLegendKey val="0"/>
          <c:showVal val="0"/>
          <c:showCatName val="0"/>
          <c:showSerName val="0"/>
          <c:showPercent val="0"/>
          <c:showBubbleSize val="0"/>
        </c:dLbls>
        <c:gapWidth val="219"/>
        <c:overlap val="-27"/>
        <c:axId val="825480984"/>
        <c:axId val="825480000"/>
      </c:barChart>
      <c:catAx>
        <c:axId val="825480984"/>
        <c:scaling>
          <c:orientation val="minMax"/>
        </c:scaling>
        <c:delete val="0"/>
        <c:axPos val="b"/>
        <c:title>
          <c:tx>
            <c:rich>
              <a:bodyPr rot="0" spcFirstLastPara="1" vertOverflow="ellipsis" vert="horz" wrap="square" anchor="ctr" anchorCtr="1"/>
              <a:lstStyle/>
              <a:p>
                <a:pPr>
                  <a:defRPr sz="1000" b="0" i="1" u="none" strike="noStrike" kern="1200" baseline="0">
                    <a:solidFill>
                      <a:schemeClr val="tx1">
                        <a:lumMod val="65000"/>
                        <a:lumOff val="35000"/>
                      </a:schemeClr>
                    </a:solidFill>
                    <a:latin typeface="+mn-lt"/>
                    <a:ea typeface="+mn-ea"/>
                    <a:cs typeface="+mn-cs"/>
                  </a:defRPr>
                </a:pPr>
                <a:r>
                  <a:rPr lang="en-US" sz="1600" i="1" dirty="0"/>
                  <a:t>Availability of planning time</a:t>
                </a:r>
              </a:p>
            </c:rich>
          </c:tx>
          <c:layout>
            <c:manualLayout>
              <c:xMode val="edge"/>
              <c:yMode val="edge"/>
              <c:x val="0.41458163145673071"/>
              <c:y val="0.90322738150378246"/>
            </c:manualLayout>
          </c:layout>
          <c:overlay val="0"/>
          <c:spPr>
            <a:noFill/>
            <a:ln>
              <a:noFill/>
            </a:ln>
            <a:effectLst/>
          </c:spPr>
          <c:txPr>
            <a:bodyPr rot="0" spcFirstLastPara="1" vertOverflow="ellipsis" vert="horz" wrap="square" anchor="ctr" anchorCtr="1"/>
            <a:lstStyle/>
            <a:p>
              <a:pPr>
                <a:defRPr sz="1000" b="0"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25480000"/>
        <c:crosses val="autoZero"/>
        <c:auto val="1"/>
        <c:lblAlgn val="ctr"/>
        <c:lblOffset val="100"/>
        <c:noMultiLvlLbl val="0"/>
      </c:catAx>
      <c:valAx>
        <c:axId val="825480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r>
                  <a:rPr lang="en-US" sz="1600" i="1" dirty="0"/>
                  <a:t>Percentage</a:t>
                </a:r>
                <a:r>
                  <a:rPr lang="en-US" sz="1600" i="1" baseline="0" dirty="0"/>
                  <a:t> of respondents</a:t>
                </a:r>
                <a:endParaRPr lang="en-US" sz="1600" i="1" dirty="0"/>
              </a:p>
            </c:rich>
          </c:tx>
          <c:layout>
            <c:manualLayout>
              <c:xMode val="edge"/>
              <c:yMode val="edge"/>
              <c:x val="2.3340646675289508E-2"/>
              <c:y val="0.21682623005457652"/>
            </c:manualLayout>
          </c:layout>
          <c:overlay val="0"/>
          <c:spPr>
            <a:noFill/>
            <a:ln>
              <a:noFill/>
            </a:ln>
            <a:effectLst/>
          </c:spPr>
          <c:txPr>
            <a:bodyPr rot="-540000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5480984"/>
        <c:crosses val="autoZero"/>
        <c:crossBetween val="between"/>
      </c:valAx>
      <c:spPr>
        <a:noFill/>
        <a:ln>
          <a:noFill/>
        </a:ln>
        <a:effectLst/>
      </c:spPr>
    </c:plotArea>
    <c:legend>
      <c:legendPos val="b"/>
      <c:layout>
        <c:manualLayout>
          <c:xMode val="edge"/>
          <c:yMode val="edge"/>
          <c:x val="0.12605953637099399"/>
          <c:y val="0.77806083063146525"/>
          <c:w val="0.82225819903353203"/>
          <c:h val="6.916010498687663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56167526628971"/>
          <c:y val="4.6737074532350126E-2"/>
          <c:w val="0.74311758729228128"/>
          <c:h val="0.75781279367694143"/>
        </c:manualLayout>
      </c:layout>
      <c:barChart>
        <c:barDir val="bar"/>
        <c:grouping val="clustered"/>
        <c:varyColors val="0"/>
        <c:ser>
          <c:idx val="0"/>
          <c:order val="0"/>
          <c:spPr>
            <a:solidFill>
              <a:prstClr val="black"/>
            </a:solidFill>
            <a:ln w="15875">
              <a:solidFill>
                <a:sysClr val="windowText" lastClr="000000"/>
              </a:solidFill>
            </a:ln>
            <a:effectLst/>
          </c:spPr>
          <c:invertIfNegative val="0"/>
          <c:dPt>
            <c:idx val="0"/>
            <c:invertIfNegative val="0"/>
            <c:bubble3D val="0"/>
            <c:spPr>
              <a:solidFill>
                <a:srgbClr val="FFC000"/>
              </a:solidFill>
              <a:ln w="15875">
                <a:solidFill>
                  <a:sysClr val="windowText" lastClr="000000"/>
                </a:solidFill>
              </a:ln>
              <a:effectLst/>
            </c:spPr>
            <c:extLst>
              <c:ext xmlns:c16="http://schemas.microsoft.com/office/drawing/2014/chart" uri="{C3380CC4-5D6E-409C-BE32-E72D297353CC}">
                <c16:uniqueId val="{00000001-7B39-9546-A0A9-EE33C41A3F92}"/>
              </c:ext>
            </c:extLst>
          </c:dPt>
          <c:dPt>
            <c:idx val="1"/>
            <c:invertIfNegative val="0"/>
            <c:bubble3D val="0"/>
            <c:spPr>
              <a:solidFill>
                <a:srgbClr val="0070C0"/>
              </a:solidFill>
              <a:ln w="15875">
                <a:solidFill>
                  <a:sysClr val="windowText" lastClr="000000"/>
                </a:solidFill>
              </a:ln>
              <a:effectLst/>
            </c:spPr>
            <c:extLst>
              <c:ext xmlns:c16="http://schemas.microsoft.com/office/drawing/2014/chart" uri="{C3380CC4-5D6E-409C-BE32-E72D297353CC}">
                <c16:uniqueId val="{00000003-7B39-9546-A0A9-EE33C41A3F92}"/>
              </c:ext>
            </c:extLst>
          </c:dPt>
          <c:dPt>
            <c:idx val="2"/>
            <c:invertIfNegative val="0"/>
            <c:bubble3D val="0"/>
            <c:spPr>
              <a:solidFill>
                <a:srgbClr val="7030A0"/>
              </a:solidFill>
              <a:ln w="15875">
                <a:solidFill>
                  <a:sysClr val="windowText" lastClr="000000"/>
                </a:solidFill>
              </a:ln>
              <a:effectLst/>
            </c:spPr>
            <c:extLst>
              <c:ext xmlns:c16="http://schemas.microsoft.com/office/drawing/2014/chart" uri="{C3380CC4-5D6E-409C-BE32-E72D297353CC}">
                <c16:uniqueId val="{00000005-7B39-9546-A0A9-EE33C41A3F92}"/>
              </c:ext>
            </c:extLst>
          </c:dPt>
          <c:dPt>
            <c:idx val="3"/>
            <c:invertIfNegative val="0"/>
            <c:bubble3D val="0"/>
            <c:spPr>
              <a:solidFill>
                <a:srgbClr val="FF6600"/>
              </a:solidFill>
              <a:ln w="15875">
                <a:solidFill>
                  <a:sysClr val="windowText" lastClr="000000"/>
                </a:solidFill>
              </a:ln>
              <a:effectLst/>
            </c:spPr>
            <c:extLst>
              <c:ext xmlns:c16="http://schemas.microsoft.com/office/drawing/2014/chart" uri="{C3380CC4-5D6E-409C-BE32-E72D297353CC}">
                <c16:uniqueId val="{00000007-7B39-9546-A0A9-EE33C41A3F92}"/>
              </c:ext>
            </c:extLst>
          </c:dPt>
          <c:dPt>
            <c:idx val="4"/>
            <c:invertIfNegative val="0"/>
            <c:bubble3D val="0"/>
            <c:spPr>
              <a:solidFill>
                <a:srgbClr val="FF0000"/>
              </a:solidFill>
              <a:ln w="15875">
                <a:solidFill>
                  <a:sysClr val="windowText" lastClr="000000"/>
                </a:solidFill>
              </a:ln>
              <a:effectLst/>
            </c:spPr>
            <c:extLst>
              <c:ext xmlns:c16="http://schemas.microsoft.com/office/drawing/2014/chart" uri="{C3380CC4-5D6E-409C-BE32-E72D297353CC}">
                <c16:uniqueId val="{00000009-7B39-9546-A0A9-EE33C41A3F92}"/>
              </c:ext>
            </c:extLst>
          </c:dPt>
          <c:dPt>
            <c:idx val="5"/>
            <c:invertIfNegative val="0"/>
            <c:bubble3D val="0"/>
            <c:spPr>
              <a:solidFill>
                <a:srgbClr val="00B0F0"/>
              </a:solidFill>
              <a:ln w="15875">
                <a:solidFill>
                  <a:sysClr val="windowText" lastClr="000000"/>
                </a:solidFill>
              </a:ln>
              <a:effectLst/>
            </c:spPr>
            <c:extLst>
              <c:ext xmlns:c16="http://schemas.microsoft.com/office/drawing/2014/chart" uri="{C3380CC4-5D6E-409C-BE32-E72D297353CC}">
                <c16:uniqueId val="{0000000C-22CE-4378-B893-493256F111EC}"/>
              </c:ext>
            </c:extLst>
          </c:dPt>
          <c:dPt>
            <c:idx val="6"/>
            <c:invertIfNegative val="0"/>
            <c:bubble3D val="0"/>
            <c:spPr>
              <a:solidFill>
                <a:srgbClr val="00B050"/>
              </a:solidFill>
              <a:ln w="15875">
                <a:solidFill>
                  <a:sysClr val="windowText" lastClr="000000"/>
                </a:solidFill>
              </a:ln>
              <a:effectLst/>
            </c:spPr>
            <c:extLst>
              <c:ext xmlns:c16="http://schemas.microsoft.com/office/drawing/2014/chart" uri="{C3380CC4-5D6E-409C-BE32-E72D297353CC}">
                <c16:uniqueId val="{0000000B-7B39-9546-A0A9-EE33C41A3F92}"/>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8'!$G$2:$G$8</c:f>
              <c:strCache>
                <c:ptCount val="7"/>
                <c:pt idx="0">
                  <c:v>Sampling portfolios</c:v>
                </c:pt>
                <c:pt idx="1">
                  <c:v>High-stakes tests</c:v>
                </c:pt>
                <c:pt idx="2">
                  <c:v>Formal assessments</c:v>
                </c:pt>
                <c:pt idx="3">
                  <c:v>Observational data</c:v>
                </c:pt>
                <c:pt idx="4">
                  <c:v>Strengths-based                                                                                              assessments</c:v>
                </c:pt>
                <c:pt idx="5">
                  <c:v>Meeting IEP goals</c:v>
                </c:pt>
                <c:pt idx="6">
                  <c:v>Progress monitoring</c:v>
                </c:pt>
              </c:strCache>
            </c:strRef>
          </c:cat>
          <c:val>
            <c:numRef>
              <c:f>'Figure 8'!$H$2:$H$8</c:f>
              <c:numCache>
                <c:formatCode>General</c:formatCode>
                <c:ptCount val="7"/>
                <c:pt idx="0">
                  <c:v>0.65</c:v>
                </c:pt>
                <c:pt idx="1">
                  <c:v>0.47</c:v>
                </c:pt>
                <c:pt idx="2">
                  <c:v>0.74</c:v>
                </c:pt>
                <c:pt idx="3">
                  <c:v>0.79</c:v>
                </c:pt>
                <c:pt idx="4">
                  <c:v>0.54</c:v>
                </c:pt>
                <c:pt idx="5">
                  <c:v>0.81</c:v>
                </c:pt>
                <c:pt idx="6">
                  <c:v>0.75</c:v>
                </c:pt>
              </c:numCache>
            </c:numRef>
          </c:val>
          <c:extLst>
            <c:ext xmlns:c16="http://schemas.microsoft.com/office/drawing/2014/chart" uri="{C3380CC4-5D6E-409C-BE32-E72D297353CC}">
              <c16:uniqueId val="{0000000C-7B39-9546-A0A9-EE33C41A3F92}"/>
            </c:ext>
          </c:extLst>
        </c:ser>
        <c:dLbls>
          <c:dLblPos val="inEnd"/>
          <c:showLegendKey val="0"/>
          <c:showVal val="1"/>
          <c:showCatName val="0"/>
          <c:showSerName val="0"/>
          <c:showPercent val="0"/>
          <c:showBubbleSize val="0"/>
        </c:dLbls>
        <c:gapWidth val="83"/>
        <c:axId val="813875456"/>
        <c:axId val="791449520"/>
      </c:barChart>
      <c:catAx>
        <c:axId val="813875456"/>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i="1" dirty="0">
                    <a:latin typeface="Tw Cen MT" panose="020B0602020104020603" pitchFamily="34" charset="0"/>
                  </a:rPr>
                  <a:t>Assessment practice</a:t>
                </a:r>
              </a:p>
            </c:rich>
          </c:tx>
          <c:layout>
            <c:manualLayout>
              <c:xMode val="edge"/>
              <c:yMode val="edge"/>
              <c:x val="1.2242814270760105E-2"/>
              <c:y val="0.2895785943423738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791449520"/>
        <c:crosses val="autoZero"/>
        <c:auto val="1"/>
        <c:lblAlgn val="ctr"/>
        <c:lblOffset val="1"/>
        <c:noMultiLvlLbl val="0"/>
      </c:catAx>
      <c:valAx>
        <c:axId val="791449520"/>
        <c:scaling>
          <c:orientation val="minMax"/>
          <c:max val="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1" u="none" strike="noStrike" kern="1200" baseline="0">
                    <a:solidFill>
                      <a:schemeClr val="tx1">
                        <a:lumMod val="65000"/>
                        <a:lumOff val="35000"/>
                      </a:schemeClr>
                    </a:solidFill>
                    <a:latin typeface="Tw Cen MT" panose="020B0602020104020603" pitchFamily="34" charset="0"/>
                    <a:ea typeface="+mn-ea"/>
                    <a:cs typeface="+mn-cs"/>
                  </a:defRPr>
                </a:pPr>
                <a:r>
                  <a:rPr lang="en-US" sz="1600" b="0" i="1" baseline="0" dirty="0">
                    <a:latin typeface="Tw Cen MT" panose="020B0602020104020603" pitchFamily="34" charset="0"/>
                  </a:rPr>
                  <a:t>Percentage of respondents reporting high levels of competence</a:t>
                </a:r>
              </a:p>
            </c:rich>
          </c:tx>
          <c:layout>
            <c:manualLayout>
              <c:xMode val="edge"/>
              <c:yMode val="edge"/>
              <c:x val="0.26131872799767664"/>
              <c:y val="0.90262654668166475"/>
            </c:manualLayout>
          </c:layout>
          <c:overlay val="0"/>
          <c:spPr>
            <a:noFill/>
            <a:ln>
              <a:noFill/>
            </a:ln>
            <a:effectLst/>
          </c:spPr>
          <c:txPr>
            <a:bodyPr rot="0" spcFirstLastPara="1" vertOverflow="ellipsis" vert="horz" wrap="square" anchor="ctr" anchorCtr="1"/>
            <a:lstStyle/>
            <a:p>
              <a:pPr>
                <a:defRPr sz="1600" b="0" i="1"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3875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314792381721517"/>
          <c:y val="4.9382577177852771E-2"/>
          <c:w val="0.67225777867510161"/>
          <c:h val="0.75781279367694143"/>
        </c:manualLayout>
      </c:layout>
      <c:barChart>
        <c:barDir val="bar"/>
        <c:grouping val="clustered"/>
        <c:varyColors val="0"/>
        <c:ser>
          <c:idx val="0"/>
          <c:order val="0"/>
          <c:spPr>
            <a:solidFill>
              <a:prstClr val="black"/>
            </a:solidFill>
            <a:ln w="15875">
              <a:solidFill>
                <a:sysClr val="windowText" lastClr="000000"/>
              </a:solidFill>
            </a:ln>
            <a:effectLst/>
          </c:spPr>
          <c:invertIfNegative val="0"/>
          <c:dPt>
            <c:idx val="0"/>
            <c:invertIfNegative val="0"/>
            <c:bubble3D val="0"/>
            <c:spPr>
              <a:solidFill>
                <a:srgbClr val="FFC000"/>
              </a:solidFill>
              <a:ln w="15875">
                <a:solidFill>
                  <a:sysClr val="windowText" lastClr="000000"/>
                </a:solidFill>
              </a:ln>
              <a:effectLst/>
            </c:spPr>
            <c:extLst>
              <c:ext xmlns:c16="http://schemas.microsoft.com/office/drawing/2014/chart" uri="{C3380CC4-5D6E-409C-BE32-E72D297353CC}">
                <c16:uniqueId val="{00000001-7B39-9546-A0A9-EE33C41A3F92}"/>
              </c:ext>
            </c:extLst>
          </c:dPt>
          <c:dPt>
            <c:idx val="1"/>
            <c:invertIfNegative val="0"/>
            <c:bubble3D val="0"/>
            <c:spPr>
              <a:solidFill>
                <a:srgbClr val="0070C0"/>
              </a:solidFill>
              <a:ln w="15875">
                <a:solidFill>
                  <a:sysClr val="windowText" lastClr="000000"/>
                </a:solidFill>
              </a:ln>
              <a:effectLst/>
            </c:spPr>
            <c:extLst>
              <c:ext xmlns:c16="http://schemas.microsoft.com/office/drawing/2014/chart" uri="{C3380CC4-5D6E-409C-BE32-E72D297353CC}">
                <c16:uniqueId val="{00000003-7B39-9546-A0A9-EE33C41A3F92}"/>
              </c:ext>
            </c:extLst>
          </c:dPt>
          <c:dPt>
            <c:idx val="2"/>
            <c:invertIfNegative val="0"/>
            <c:bubble3D val="0"/>
            <c:spPr>
              <a:solidFill>
                <a:srgbClr val="7030A0"/>
              </a:solidFill>
              <a:ln w="15875">
                <a:solidFill>
                  <a:sysClr val="windowText" lastClr="000000"/>
                </a:solidFill>
              </a:ln>
              <a:effectLst/>
            </c:spPr>
            <c:extLst>
              <c:ext xmlns:c16="http://schemas.microsoft.com/office/drawing/2014/chart" uri="{C3380CC4-5D6E-409C-BE32-E72D297353CC}">
                <c16:uniqueId val="{00000005-7B39-9546-A0A9-EE33C41A3F92}"/>
              </c:ext>
            </c:extLst>
          </c:dPt>
          <c:dPt>
            <c:idx val="3"/>
            <c:invertIfNegative val="0"/>
            <c:bubble3D val="0"/>
            <c:spPr>
              <a:solidFill>
                <a:srgbClr val="FF6600"/>
              </a:solidFill>
              <a:ln w="15875">
                <a:solidFill>
                  <a:sysClr val="windowText" lastClr="000000"/>
                </a:solidFill>
              </a:ln>
              <a:effectLst/>
            </c:spPr>
            <c:extLst>
              <c:ext xmlns:c16="http://schemas.microsoft.com/office/drawing/2014/chart" uri="{C3380CC4-5D6E-409C-BE32-E72D297353CC}">
                <c16:uniqueId val="{00000007-7B39-9546-A0A9-EE33C41A3F92}"/>
              </c:ext>
            </c:extLst>
          </c:dPt>
          <c:dPt>
            <c:idx val="4"/>
            <c:invertIfNegative val="0"/>
            <c:bubble3D val="0"/>
            <c:spPr>
              <a:solidFill>
                <a:srgbClr val="FF0000"/>
              </a:solidFill>
              <a:ln w="15875">
                <a:solidFill>
                  <a:sysClr val="windowText" lastClr="000000"/>
                </a:solidFill>
              </a:ln>
              <a:effectLst/>
            </c:spPr>
            <c:extLst>
              <c:ext xmlns:c16="http://schemas.microsoft.com/office/drawing/2014/chart" uri="{C3380CC4-5D6E-409C-BE32-E72D297353CC}">
                <c16:uniqueId val="{00000009-7B39-9546-A0A9-EE33C41A3F92}"/>
              </c:ext>
            </c:extLst>
          </c:dPt>
          <c:dPt>
            <c:idx val="5"/>
            <c:invertIfNegative val="0"/>
            <c:bubble3D val="0"/>
            <c:spPr>
              <a:solidFill>
                <a:srgbClr val="00B0F0"/>
              </a:solidFill>
              <a:ln w="15875">
                <a:solidFill>
                  <a:sysClr val="windowText" lastClr="000000"/>
                </a:solidFill>
              </a:ln>
              <a:effectLst/>
            </c:spPr>
            <c:extLst>
              <c:ext xmlns:c16="http://schemas.microsoft.com/office/drawing/2014/chart" uri="{C3380CC4-5D6E-409C-BE32-E72D297353CC}">
                <c16:uniqueId val="{0000000C-22CE-4378-B893-493256F111EC}"/>
              </c:ext>
            </c:extLst>
          </c:dPt>
          <c:dPt>
            <c:idx val="6"/>
            <c:invertIfNegative val="0"/>
            <c:bubble3D val="0"/>
            <c:spPr>
              <a:solidFill>
                <a:srgbClr val="00B050"/>
              </a:solidFill>
              <a:ln w="15875">
                <a:solidFill>
                  <a:sysClr val="windowText" lastClr="000000"/>
                </a:solidFill>
              </a:ln>
              <a:effectLst/>
            </c:spPr>
            <c:extLst>
              <c:ext xmlns:c16="http://schemas.microsoft.com/office/drawing/2014/chart" uri="{C3380CC4-5D6E-409C-BE32-E72D297353CC}">
                <c16:uniqueId val="{0000000B-7B39-9546-A0A9-EE33C41A3F92}"/>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9'!$F$3:$F$7</c:f>
              <c:strCache>
                <c:ptCount val="5"/>
                <c:pt idx="0">
                  <c:v>Differentiated instruction</c:v>
                </c:pt>
                <c:pt idx="1">
                  <c:v>Universal design for learning</c:v>
                </c:pt>
                <c:pt idx="2">
                  <c:v>High-leverage practices</c:v>
                </c:pt>
                <c:pt idx="3">
                  <c:v>Personalized learning </c:v>
                </c:pt>
                <c:pt idx="4">
                  <c:v>Culturally relevant strategies</c:v>
                </c:pt>
              </c:strCache>
            </c:strRef>
          </c:cat>
          <c:val>
            <c:numRef>
              <c:f>'Figure 9'!$G$3:$G$7</c:f>
              <c:numCache>
                <c:formatCode>General</c:formatCode>
                <c:ptCount val="5"/>
                <c:pt idx="0">
                  <c:v>0.83</c:v>
                </c:pt>
                <c:pt idx="1">
                  <c:v>0.54</c:v>
                </c:pt>
                <c:pt idx="2">
                  <c:v>0.34</c:v>
                </c:pt>
                <c:pt idx="3">
                  <c:v>0.71</c:v>
                </c:pt>
                <c:pt idx="4">
                  <c:v>0.51</c:v>
                </c:pt>
              </c:numCache>
            </c:numRef>
          </c:val>
          <c:extLst>
            <c:ext xmlns:c16="http://schemas.microsoft.com/office/drawing/2014/chart" uri="{C3380CC4-5D6E-409C-BE32-E72D297353CC}">
              <c16:uniqueId val="{0000000C-7B39-9546-A0A9-EE33C41A3F92}"/>
            </c:ext>
          </c:extLst>
        </c:ser>
        <c:dLbls>
          <c:dLblPos val="inEnd"/>
          <c:showLegendKey val="0"/>
          <c:showVal val="1"/>
          <c:showCatName val="0"/>
          <c:showSerName val="0"/>
          <c:showPercent val="0"/>
          <c:showBubbleSize val="0"/>
        </c:dLbls>
        <c:gapWidth val="83"/>
        <c:axId val="813875456"/>
        <c:axId val="791449520"/>
      </c:barChart>
      <c:catAx>
        <c:axId val="813875456"/>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i="1" dirty="0">
                    <a:latin typeface="Tw Cen MT" panose="020B0602020104020603" pitchFamily="34" charset="0"/>
                  </a:rPr>
                  <a:t>Instructional practice</a:t>
                </a:r>
              </a:p>
            </c:rich>
          </c:tx>
          <c:layout>
            <c:manualLayout>
              <c:xMode val="edge"/>
              <c:yMode val="edge"/>
              <c:x val="1.9373443704152369E-2"/>
              <c:y val="0.3001737282839644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791449520"/>
        <c:crosses val="autoZero"/>
        <c:auto val="1"/>
        <c:lblAlgn val="ctr"/>
        <c:lblOffset val="1"/>
        <c:noMultiLvlLbl val="0"/>
      </c:catAx>
      <c:valAx>
        <c:axId val="791449520"/>
        <c:scaling>
          <c:orientation val="minMax"/>
          <c:max val="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1" u="none" strike="noStrike" kern="1200" baseline="0">
                    <a:solidFill>
                      <a:schemeClr val="tx1">
                        <a:lumMod val="65000"/>
                        <a:lumOff val="35000"/>
                      </a:schemeClr>
                    </a:solidFill>
                    <a:latin typeface="Tw Cen MT" panose="020B0602020104020603" pitchFamily="34" charset="0"/>
                    <a:ea typeface="+mn-ea"/>
                    <a:cs typeface="+mn-cs"/>
                  </a:defRPr>
                </a:pPr>
                <a:r>
                  <a:rPr lang="en-US" sz="1600" b="0" i="1" baseline="0" dirty="0">
                    <a:latin typeface="Tw Cen MT" panose="020B0602020104020603" pitchFamily="34" charset="0"/>
                  </a:rPr>
                  <a:t>Percentage of respondents reporting a high level of competence</a:t>
                </a:r>
              </a:p>
            </c:rich>
          </c:tx>
          <c:layout>
            <c:manualLayout>
              <c:xMode val="edge"/>
              <c:yMode val="edge"/>
              <c:x val="0.29188146353500682"/>
              <c:y val="0.90527204932716743"/>
            </c:manualLayout>
          </c:layout>
          <c:overlay val="0"/>
          <c:spPr>
            <a:noFill/>
            <a:ln>
              <a:noFill/>
            </a:ln>
            <a:effectLst/>
          </c:spPr>
          <c:txPr>
            <a:bodyPr rot="0" spcFirstLastPara="1" vertOverflow="ellipsis" vert="horz" wrap="square" anchor="ctr" anchorCtr="1"/>
            <a:lstStyle/>
            <a:p>
              <a:pPr>
                <a:defRPr sz="1600" b="0" i="1"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3875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635089308526699"/>
          <c:y val="1.7635295588051491E-3"/>
          <c:w val="0.65194922537337696"/>
          <c:h val="0.75781279367694143"/>
        </c:manualLayout>
      </c:layout>
      <c:barChart>
        <c:barDir val="bar"/>
        <c:grouping val="clustered"/>
        <c:varyColors val="0"/>
        <c:ser>
          <c:idx val="0"/>
          <c:order val="0"/>
          <c:spPr>
            <a:solidFill>
              <a:prstClr val="black"/>
            </a:solidFill>
            <a:ln w="15875">
              <a:solidFill>
                <a:sysClr val="windowText" lastClr="000000"/>
              </a:solidFill>
            </a:ln>
            <a:effectLst/>
          </c:spPr>
          <c:invertIfNegative val="0"/>
          <c:dPt>
            <c:idx val="0"/>
            <c:invertIfNegative val="0"/>
            <c:bubble3D val="0"/>
            <c:spPr>
              <a:solidFill>
                <a:srgbClr val="FFC000"/>
              </a:solidFill>
              <a:ln w="15875">
                <a:solidFill>
                  <a:sysClr val="windowText" lastClr="000000"/>
                </a:solidFill>
              </a:ln>
              <a:effectLst/>
            </c:spPr>
            <c:extLst>
              <c:ext xmlns:c16="http://schemas.microsoft.com/office/drawing/2014/chart" uri="{C3380CC4-5D6E-409C-BE32-E72D297353CC}">
                <c16:uniqueId val="{00000001-7B39-9546-A0A9-EE33C41A3F92}"/>
              </c:ext>
            </c:extLst>
          </c:dPt>
          <c:dPt>
            <c:idx val="1"/>
            <c:invertIfNegative val="0"/>
            <c:bubble3D val="0"/>
            <c:spPr>
              <a:solidFill>
                <a:srgbClr val="0070C0"/>
              </a:solidFill>
              <a:ln w="15875">
                <a:solidFill>
                  <a:sysClr val="windowText" lastClr="000000"/>
                </a:solidFill>
              </a:ln>
              <a:effectLst/>
            </c:spPr>
            <c:extLst>
              <c:ext xmlns:c16="http://schemas.microsoft.com/office/drawing/2014/chart" uri="{C3380CC4-5D6E-409C-BE32-E72D297353CC}">
                <c16:uniqueId val="{00000003-7B39-9546-A0A9-EE33C41A3F92}"/>
              </c:ext>
            </c:extLst>
          </c:dPt>
          <c:dPt>
            <c:idx val="2"/>
            <c:invertIfNegative val="0"/>
            <c:bubble3D val="0"/>
            <c:spPr>
              <a:solidFill>
                <a:srgbClr val="00B050"/>
              </a:solidFill>
              <a:ln w="15875">
                <a:solidFill>
                  <a:sysClr val="windowText" lastClr="000000"/>
                </a:solidFill>
              </a:ln>
              <a:effectLst/>
            </c:spPr>
            <c:extLst>
              <c:ext xmlns:c16="http://schemas.microsoft.com/office/drawing/2014/chart" uri="{C3380CC4-5D6E-409C-BE32-E72D297353CC}">
                <c16:uniqueId val="{00000005-7B39-9546-A0A9-EE33C41A3F92}"/>
              </c:ext>
            </c:extLst>
          </c:dPt>
          <c:dPt>
            <c:idx val="3"/>
            <c:invertIfNegative val="0"/>
            <c:bubble3D val="0"/>
            <c:spPr>
              <a:solidFill>
                <a:srgbClr val="7030A0"/>
              </a:solidFill>
              <a:ln w="15875">
                <a:solidFill>
                  <a:sysClr val="windowText" lastClr="000000"/>
                </a:solidFill>
              </a:ln>
              <a:effectLst/>
            </c:spPr>
            <c:extLst>
              <c:ext xmlns:c16="http://schemas.microsoft.com/office/drawing/2014/chart" uri="{C3380CC4-5D6E-409C-BE32-E72D297353CC}">
                <c16:uniqueId val="{00000007-7B39-9546-A0A9-EE33C41A3F92}"/>
              </c:ext>
            </c:extLst>
          </c:dPt>
          <c:dPt>
            <c:idx val="4"/>
            <c:invertIfNegative val="0"/>
            <c:bubble3D val="0"/>
            <c:spPr>
              <a:solidFill>
                <a:srgbClr val="FFFF00"/>
              </a:solidFill>
              <a:ln w="15875">
                <a:solidFill>
                  <a:sysClr val="windowText" lastClr="000000"/>
                </a:solidFill>
              </a:ln>
              <a:effectLst/>
            </c:spPr>
            <c:extLst>
              <c:ext xmlns:c16="http://schemas.microsoft.com/office/drawing/2014/chart" uri="{C3380CC4-5D6E-409C-BE32-E72D297353CC}">
                <c16:uniqueId val="{00000009-7B39-9546-A0A9-EE33C41A3F92}"/>
              </c:ext>
            </c:extLst>
          </c:dPt>
          <c:dPt>
            <c:idx val="5"/>
            <c:invertIfNegative val="0"/>
            <c:bubble3D val="0"/>
            <c:spPr>
              <a:solidFill>
                <a:srgbClr val="00B0F0"/>
              </a:solidFill>
              <a:ln w="15875">
                <a:solidFill>
                  <a:sysClr val="windowText" lastClr="000000"/>
                </a:solidFill>
              </a:ln>
              <a:effectLst/>
            </c:spPr>
            <c:extLst>
              <c:ext xmlns:c16="http://schemas.microsoft.com/office/drawing/2014/chart" uri="{C3380CC4-5D6E-409C-BE32-E72D297353CC}">
                <c16:uniqueId val="{0000000C-22CE-4378-B893-493256F111EC}"/>
              </c:ext>
            </c:extLst>
          </c:dPt>
          <c:dPt>
            <c:idx val="6"/>
            <c:invertIfNegative val="0"/>
            <c:bubble3D val="0"/>
            <c:spPr>
              <a:solidFill>
                <a:srgbClr val="00B050"/>
              </a:solidFill>
              <a:ln w="15875">
                <a:solidFill>
                  <a:sysClr val="windowText" lastClr="000000"/>
                </a:solidFill>
              </a:ln>
              <a:effectLst/>
            </c:spPr>
            <c:extLst>
              <c:ext xmlns:c16="http://schemas.microsoft.com/office/drawing/2014/chart" uri="{C3380CC4-5D6E-409C-BE32-E72D297353CC}">
                <c16:uniqueId val="{0000000B-7B39-9546-A0A9-EE33C41A3F92}"/>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10'!$G$4:$G$8</c:f>
              <c:strCache>
                <c:ptCount val="5"/>
                <c:pt idx="0">
                  <c:v>Co-teaching</c:v>
                </c:pt>
                <c:pt idx="1">
                  <c:v>Problem-solving teams</c:v>
                </c:pt>
                <c:pt idx="2">
                  <c:v>Coordination with Paraprofessionals</c:v>
                </c:pt>
                <c:pt idx="3">
                  <c:v>Flexible grouping</c:v>
                </c:pt>
                <c:pt idx="4">
                  <c:v>Learning centers</c:v>
                </c:pt>
              </c:strCache>
            </c:strRef>
          </c:cat>
          <c:val>
            <c:numRef>
              <c:f>'Figure 10'!$H$4:$H$8</c:f>
              <c:numCache>
                <c:formatCode>General</c:formatCode>
                <c:ptCount val="5"/>
                <c:pt idx="0">
                  <c:v>0.54</c:v>
                </c:pt>
                <c:pt idx="1">
                  <c:v>0.71</c:v>
                </c:pt>
                <c:pt idx="2">
                  <c:v>0.75</c:v>
                </c:pt>
                <c:pt idx="3">
                  <c:v>0.72</c:v>
                </c:pt>
                <c:pt idx="4">
                  <c:v>0.64</c:v>
                </c:pt>
              </c:numCache>
            </c:numRef>
          </c:val>
          <c:extLst>
            <c:ext xmlns:c16="http://schemas.microsoft.com/office/drawing/2014/chart" uri="{C3380CC4-5D6E-409C-BE32-E72D297353CC}">
              <c16:uniqueId val="{0000000C-7B39-9546-A0A9-EE33C41A3F92}"/>
            </c:ext>
          </c:extLst>
        </c:ser>
        <c:dLbls>
          <c:dLblPos val="inEnd"/>
          <c:showLegendKey val="0"/>
          <c:showVal val="1"/>
          <c:showCatName val="0"/>
          <c:showSerName val="0"/>
          <c:showPercent val="0"/>
          <c:showBubbleSize val="0"/>
        </c:dLbls>
        <c:gapWidth val="83"/>
        <c:axId val="813875456"/>
        <c:axId val="791449520"/>
      </c:barChart>
      <c:catAx>
        <c:axId val="813875456"/>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i="1" dirty="0">
                    <a:latin typeface="Tw Cen MT" panose="020B0602020104020603" pitchFamily="34" charset="0"/>
                  </a:rPr>
                  <a:t>Classroom organizational</a:t>
                </a:r>
                <a:r>
                  <a:rPr lang="en-US" sz="1600" i="1" baseline="0" dirty="0">
                    <a:latin typeface="Tw Cen MT" panose="020B0602020104020603" pitchFamily="34" charset="0"/>
                  </a:rPr>
                  <a:t> practice</a:t>
                </a:r>
                <a:endParaRPr lang="en-US" sz="1600" i="1" dirty="0">
                  <a:latin typeface="Tw Cen MT" panose="020B0602020104020603" pitchFamily="34" charset="0"/>
                </a:endParaRPr>
              </a:p>
            </c:rich>
          </c:tx>
          <c:layout>
            <c:manualLayout>
              <c:xMode val="edge"/>
              <c:yMode val="edge"/>
              <c:x val="5.836643207209718E-3"/>
              <c:y val="0.1609475898845977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791449520"/>
        <c:crosses val="autoZero"/>
        <c:auto val="1"/>
        <c:lblAlgn val="ctr"/>
        <c:lblOffset val="1"/>
        <c:noMultiLvlLbl val="0"/>
      </c:catAx>
      <c:valAx>
        <c:axId val="791449520"/>
        <c:scaling>
          <c:orientation val="minMax"/>
          <c:max val="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1" u="none" strike="noStrike" kern="1200" baseline="0">
                    <a:solidFill>
                      <a:schemeClr val="tx1">
                        <a:lumMod val="65000"/>
                        <a:lumOff val="35000"/>
                      </a:schemeClr>
                    </a:solidFill>
                    <a:latin typeface="+mn-lt"/>
                    <a:ea typeface="+mn-ea"/>
                    <a:cs typeface="+mn-cs"/>
                  </a:defRPr>
                </a:pPr>
                <a:r>
                  <a:rPr lang="en-US" sz="1600" b="0" i="1" baseline="0" dirty="0">
                    <a:latin typeface="Tw Cen MT" panose="020B0602020104020603" pitchFamily="34" charset="0"/>
                  </a:rPr>
                  <a:t>Percentage of respondents reporting a high level of competence</a:t>
                </a:r>
              </a:p>
            </c:rich>
          </c:tx>
          <c:layout>
            <c:manualLayout>
              <c:xMode val="edge"/>
              <c:yMode val="edge"/>
              <c:x val="0.33441479107146999"/>
              <c:y val="0.87088051493563301"/>
            </c:manualLayout>
          </c:layout>
          <c:overlay val="0"/>
          <c:spPr>
            <a:noFill/>
            <a:ln>
              <a:noFill/>
            </a:ln>
            <a:effectLst/>
          </c:spPr>
          <c:txPr>
            <a:bodyPr rot="0" spcFirstLastPara="1" vertOverflow="ellipsis" vert="horz" wrap="square" anchor="ctr" anchorCtr="1"/>
            <a:lstStyle/>
            <a:p>
              <a:pPr>
                <a:defRPr sz="1400" b="0" i="1"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813875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C34984-23D2-4EA1-940F-C035F6172C55}" type="doc">
      <dgm:prSet loTypeId="urn:microsoft.com/office/officeart/2005/8/layout/venn1" loCatId="relationship" qsTypeId="urn:microsoft.com/office/officeart/2005/8/quickstyle/simple1" qsCatId="simple" csTypeId="urn:microsoft.com/office/officeart/2005/8/colors/accent1_2" csCatId="accent1" phldr="1"/>
      <dgm:spPr/>
    </dgm:pt>
    <dgm:pt modelId="{48241C84-1E00-45DA-B0A1-5BEDA9B65237}">
      <dgm:prSet phldrT="[Text]" custT="1"/>
      <dgm:spPr>
        <a:solidFill>
          <a:srgbClr val="92D050">
            <a:alpha val="50000"/>
          </a:srgbClr>
        </a:solidFill>
      </dgm:spPr>
      <dgm:t>
        <a:bodyPr anchor="t" anchorCtr="0"/>
        <a:lstStyle/>
        <a:p>
          <a:br>
            <a:rPr lang="en-US" sz="1800" dirty="0"/>
          </a:br>
          <a:r>
            <a:rPr lang="en-US" sz="1800" dirty="0"/>
            <a:t>Curriculum</a:t>
          </a:r>
        </a:p>
      </dgm:t>
    </dgm:pt>
    <dgm:pt modelId="{B5BC9F57-0561-48BC-A24A-B36BEED54648}" type="parTrans" cxnId="{9BB2080B-EC1F-4882-83B0-55FCB44DAF1E}">
      <dgm:prSet/>
      <dgm:spPr/>
      <dgm:t>
        <a:bodyPr/>
        <a:lstStyle/>
        <a:p>
          <a:endParaRPr lang="en-US"/>
        </a:p>
      </dgm:t>
    </dgm:pt>
    <dgm:pt modelId="{4FFE4009-57CA-4E49-A8B2-396B82D3AC4E}" type="sibTrans" cxnId="{9BB2080B-EC1F-4882-83B0-55FCB44DAF1E}">
      <dgm:prSet/>
      <dgm:spPr/>
      <dgm:t>
        <a:bodyPr/>
        <a:lstStyle/>
        <a:p>
          <a:endParaRPr lang="en-US"/>
        </a:p>
      </dgm:t>
    </dgm:pt>
    <dgm:pt modelId="{117C40B1-6963-4B26-9C70-78A1DC710616}">
      <dgm:prSet phldrT="[Text]" custT="1"/>
      <dgm:spPr>
        <a:solidFill>
          <a:srgbClr val="00B0F0">
            <a:alpha val="50000"/>
          </a:srgbClr>
        </a:solidFill>
      </dgm:spPr>
      <dgm:t>
        <a:bodyPr lIns="0" anchor="ctr" anchorCtr="0"/>
        <a:lstStyle/>
        <a:p>
          <a:br>
            <a:rPr lang="en-US" sz="1800" dirty="0"/>
          </a:br>
          <a:br>
            <a:rPr lang="en-US" sz="1800" dirty="0"/>
          </a:br>
          <a:r>
            <a:rPr lang="en-US" sz="1800" dirty="0"/>
            <a:t>Assessment</a:t>
          </a:r>
        </a:p>
      </dgm:t>
    </dgm:pt>
    <dgm:pt modelId="{247B8B6D-D519-45BB-A9A2-8A35BDC6B582}" type="parTrans" cxnId="{DAD2E3F8-870E-46E8-916B-AF8DC89DF1EF}">
      <dgm:prSet/>
      <dgm:spPr/>
      <dgm:t>
        <a:bodyPr/>
        <a:lstStyle/>
        <a:p>
          <a:endParaRPr lang="en-US"/>
        </a:p>
      </dgm:t>
    </dgm:pt>
    <dgm:pt modelId="{680361B4-EC3C-4064-8FBC-8EDBDA17062F}" type="sibTrans" cxnId="{DAD2E3F8-870E-46E8-916B-AF8DC89DF1EF}">
      <dgm:prSet/>
      <dgm:spPr/>
      <dgm:t>
        <a:bodyPr/>
        <a:lstStyle/>
        <a:p>
          <a:endParaRPr lang="en-US"/>
        </a:p>
      </dgm:t>
    </dgm:pt>
    <dgm:pt modelId="{DEC31284-0237-4170-B106-A4259680FD9D}">
      <dgm:prSet phldrT="[Text]" custT="1"/>
      <dgm:spPr>
        <a:solidFill>
          <a:srgbClr val="7030A0">
            <a:alpha val="50000"/>
          </a:srgbClr>
        </a:solidFill>
      </dgm:spPr>
      <dgm:t>
        <a:bodyPr/>
        <a:lstStyle/>
        <a:p>
          <a:br>
            <a:rPr lang="en-US" sz="1800" dirty="0"/>
          </a:br>
          <a:br>
            <a:rPr lang="en-US" sz="1800" dirty="0"/>
          </a:br>
          <a:r>
            <a:rPr lang="en-US" sz="1800" dirty="0"/>
            <a:t>Instruction</a:t>
          </a:r>
        </a:p>
      </dgm:t>
    </dgm:pt>
    <dgm:pt modelId="{0C66C649-08CB-4F4F-9906-B2731F8852F6}" type="parTrans" cxnId="{2CD6E58D-49E0-491D-9237-E04AAD2C248E}">
      <dgm:prSet/>
      <dgm:spPr/>
      <dgm:t>
        <a:bodyPr/>
        <a:lstStyle/>
        <a:p>
          <a:endParaRPr lang="en-US"/>
        </a:p>
      </dgm:t>
    </dgm:pt>
    <dgm:pt modelId="{68967370-6795-4EFD-8B7A-0370E285D104}" type="sibTrans" cxnId="{2CD6E58D-49E0-491D-9237-E04AAD2C248E}">
      <dgm:prSet/>
      <dgm:spPr/>
      <dgm:t>
        <a:bodyPr/>
        <a:lstStyle/>
        <a:p>
          <a:endParaRPr lang="en-US"/>
        </a:p>
      </dgm:t>
    </dgm:pt>
    <dgm:pt modelId="{5226AE2F-E850-4CAB-8077-8F0D5FF03923}" type="pres">
      <dgm:prSet presAssocID="{81C34984-23D2-4EA1-940F-C035F6172C55}" presName="compositeShape" presStyleCnt="0">
        <dgm:presLayoutVars>
          <dgm:chMax val="7"/>
          <dgm:dir/>
          <dgm:resizeHandles val="exact"/>
        </dgm:presLayoutVars>
      </dgm:prSet>
      <dgm:spPr/>
    </dgm:pt>
    <dgm:pt modelId="{360305E6-3207-438D-BD58-BAFE40A37FCB}" type="pres">
      <dgm:prSet presAssocID="{48241C84-1E00-45DA-B0A1-5BEDA9B65237}" presName="circ1" presStyleLbl="vennNode1" presStyleIdx="0" presStyleCnt="3" custScaleX="99667" custLinFactNeighborX="0" custLinFactNeighborY="-4861"/>
      <dgm:spPr/>
    </dgm:pt>
    <dgm:pt modelId="{C07DD65A-4B3F-48F9-A64C-716EEB9CACB9}" type="pres">
      <dgm:prSet presAssocID="{48241C84-1E00-45DA-B0A1-5BEDA9B65237}" presName="circ1Tx" presStyleLbl="revTx" presStyleIdx="0" presStyleCnt="0">
        <dgm:presLayoutVars>
          <dgm:chMax val="0"/>
          <dgm:chPref val="0"/>
          <dgm:bulletEnabled val="1"/>
        </dgm:presLayoutVars>
      </dgm:prSet>
      <dgm:spPr/>
    </dgm:pt>
    <dgm:pt modelId="{07267B7F-74A5-442F-B4D0-78A555B51111}" type="pres">
      <dgm:prSet presAssocID="{117C40B1-6963-4B26-9C70-78A1DC710616}" presName="circ2" presStyleLbl="vennNode1" presStyleIdx="1" presStyleCnt="3" custLinFactNeighborX="14188" custLinFactNeighborY="2083"/>
      <dgm:spPr/>
    </dgm:pt>
    <dgm:pt modelId="{E118917C-03EF-4357-B45B-DDA5A6EAE580}" type="pres">
      <dgm:prSet presAssocID="{117C40B1-6963-4B26-9C70-78A1DC710616}" presName="circ2Tx" presStyleLbl="revTx" presStyleIdx="0" presStyleCnt="0">
        <dgm:presLayoutVars>
          <dgm:chMax val="0"/>
          <dgm:chPref val="0"/>
          <dgm:bulletEnabled val="1"/>
        </dgm:presLayoutVars>
      </dgm:prSet>
      <dgm:spPr/>
    </dgm:pt>
    <dgm:pt modelId="{5A3D6CFD-58DC-4124-A705-BF85797FABCF}" type="pres">
      <dgm:prSet presAssocID="{DEC31284-0237-4170-B106-A4259680FD9D}" presName="circ3" presStyleLbl="vennNode1" presStyleIdx="2" presStyleCnt="3" custLinFactNeighborX="-7240" custLinFactNeighborY="2083"/>
      <dgm:spPr/>
    </dgm:pt>
    <dgm:pt modelId="{E56FA007-2D91-42D4-BE4A-C3D99CE1A48C}" type="pres">
      <dgm:prSet presAssocID="{DEC31284-0237-4170-B106-A4259680FD9D}" presName="circ3Tx" presStyleLbl="revTx" presStyleIdx="0" presStyleCnt="0">
        <dgm:presLayoutVars>
          <dgm:chMax val="0"/>
          <dgm:chPref val="0"/>
          <dgm:bulletEnabled val="1"/>
        </dgm:presLayoutVars>
      </dgm:prSet>
      <dgm:spPr/>
    </dgm:pt>
  </dgm:ptLst>
  <dgm:cxnLst>
    <dgm:cxn modelId="{9BB2080B-EC1F-4882-83B0-55FCB44DAF1E}" srcId="{81C34984-23D2-4EA1-940F-C035F6172C55}" destId="{48241C84-1E00-45DA-B0A1-5BEDA9B65237}" srcOrd="0" destOrd="0" parTransId="{B5BC9F57-0561-48BC-A24A-B36BEED54648}" sibTransId="{4FFE4009-57CA-4E49-A8B2-396B82D3AC4E}"/>
    <dgm:cxn modelId="{C08A7B14-1003-4792-B4C5-6677E7128767}" type="presOf" srcId="{117C40B1-6963-4B26-9C70-78A1DC710616}" destId="{E118917C-03EF-4357-B45B-DDA5A6EAE580}" srcOrd="1" destOrd="0" presId="urn:microsoft.com/office/officeart/2005/8/layout/venn1"/>
    <dgm:cxn modelId="{B7446223-CB4B-4AD4-8E81-79692D605015}" type="presOf" srcId="{117C40B1-6963-4B26-9C70-78A1DC710616}" destId="{07267B7F-74A5-442F-B4D0-78A555B51111}" srcOrd="0" destOrd="0" presId="urn:microsoft.com/office/officeart/2005/8/layout/venn1"/>
    <dgm:cxn modelId="{5A9F8B3D-87E2-419B-8AC8-36A1C33E5507}" type="presOf" srcId="{48241C84-1E00-45DA-B0A1-5BEDA9B65237}" destId="{360305E6-3207-438D-BD58-BAFE40A37FCB}" srcOrd="0" destOrd="0" presId="urn:microsoft.com/office/officeart/2005/8/layout/venn1"/>
    <dgm:cxn modelId="{FE70DB6E-9F7F-4CC1-8483-94A64A7EDCF0}" type="presOf" srcId="{48241C84-1E00-45DA-B0A1-5BEDA9B65237}" destId="{C07DD65A-4B3F-48F9-A64C-716EEB9CACB9}" srcOrd="1" destOrd="0" presId="urn:microsoft.com/office/officeart/2005/8/layout/venn1"/>
    <dgm:cxn modelId="{D32F377B-DCA0-4328-B6FD-74CE96946270}" type="presOf" srcId="{81C34984-23D2-4EA1-940F-C035F6172C55}" destId="{5226AE2F-E850-4CAB-8077-8F0D5FF03923}" srcOrd="0" destOrd="0" presId="urn:microsoft.com/office/officeart/2005/8/layout/venn1"/>
    <dgm:cxn modelId="{2CD6E58D-49E0-491D-9237-E04AAD2C248E}" srcId="{81C34984-23D2-4EA1-940F-C035F6172C55}" destId="{DEC31284-0237-4170-B106-A4259680FD9D}" srcOrd="2" destOrd="0" parTransId="{0C66C649-08CB-4F4F-9906-B2731F8852F6}" sibTransId="{68967370-6795-4EFD-8B7A-0370E285D104}"/>
    <dgm:cxn modelId="{85625797-F5DB-4884-9BC8-D9EA5BDB404D}" type="presOf" srcId="{DEC31284-0237-4170-B106-A4259680FD9D}" destId="{E56FA007-2D91-42D4-BE4A-C3D99CE1A48C}" srcOrd="1" destOrd="0" presId="urn:microsoft.com/office/officeart/2005/8/layout/venn1"/>
    <dgm:cxn modelId="{671E29B3-CBE6-472B-B858-1252479F02E1}" type="presOf" srcId="{DEC31284-0237-4170-B106-A4259680FD9D}" destId="{5A3D6CFD-58DC-4124-A705-BF85797FABCF}" srcOrd="0" destOrd="0" presId="urn:microsoft.com/office/officeart/2005/8/layout/venn1"/>
    <dgm:cxn modelId="{DAD2E3F8-870E-46E8-916B-AF8DC89DF1EF}" srcId="{81C34984-23D2-4EA1-940F-C035F6172C55}" destId="{117C40B1-6963-4B26-9C70-78A1DC710616}" srcOrd="1" destOrd="0" parTransId="{247B8B6D-D519-45BB-A9A2-8A35BDC6B582}" sibTransId="{680361B4-EC3C-4064-8FBC-8EDBDA17062F}"/>
    <dgm:cxn modelId="{3ABB056A-F8B8-48D3-9CC0-ED80D30DEC75}" type="presParOf" srcId="{5226AE2F-E850-4CAB-8077-8F0D5FF03923}" destId="{360305E6-3207-438D-BD58-BAFE40A37FCB}" srcOrd="0" destOrd="0" presId="urn:microsoft.com/office/officeart/2005/8/layout/venn1"/>
    <dgm:cxn modelId="{B46ACC9E-CF05-47C6-B16D-DF2E82130F7B}" type="presParOf" srcId="{5226AE2F-E850-4CAB-8077-8F0D5FF03923}" destId="{C07DD65A-4B3F-48F9-A64C-716EEB9CACB9}" srcOrd="1" destOrd="0" presId="urn:microsoft.com/office/officeart/2005/8/layout/venn1"/>
    <dgm:cxn modelId="{458B176C-A2ED-41C0-887C-AFE96D3F0984}" type="presParOf" srcId="{5226AE2F-E850-4CAB-8077-8F0D5FF03923}" destId="{07267B7F-74A5-442F-B4D0-78A555B51111}" srcOrd="2" destOrd="0" presId="urn:microsoft.com/office/officeart/2005/8/layout/venn1"/>
    <dgm:cxn modelId="{4CD4C3F5-5AF4-423F-8834-E381439CAC93}" type="presParOf" srcId="{5226AE2F-E850-4CAB-8077-8F0D5FF03923}" destId="{E118917C-03EF-4357-B45B-DDA5A6EAE580}" srcOrd="3" destOrd="0" presId="urn:microsoft.com/office/officeart/2005/8/layout/venn1"/>
    <dgm:cxn modelId="{9D045A18-BBE7-4C73-9DD1-CCF69A5B2726}" type="presParOf" srcId="{5226AE2F-E850-4CAB-8077-8F0D5FF03923}" destId="{5A3D6CFD-58DC-4124-A705-BF85797FABCF}" srcOrd="4" destOrd="0" presId="urn:microsoft.com/office/officeart/2005/8/layout/venn1"/>
    <dgm:cxn modelId="{8BBDE3B7-D0B3-430A-B87D-FEE8B18B3E5A}" type="presParOf" srcId="{5226AE2F-E850-4CAB-8077-8F0D5FF03923}" destId="{E56FA007-2D91-42D4-BE4A-C3D99CE1A48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305E6-3207-438D-BD58-BAFE40A37FCB}">
      <dsp:nvSpPr>
        <dsp:cNvPr id="0" name=""/>
        <dsp:cNvSpPr/>
      </dsp:nvSpPr>
      <dsp:spPr>
        <a:xfrm>
          <a:off x="1534761" y="0"/>
          <a:ext cx="1724377" cy="1730139"/>
        </a:xfrm>
        <a:prstGeom prst="ellipse">
          <a:avLst/>
        </a:prstGeom>
        <a:solidFill>
          <a:srgbClr val="92D050">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br>
            <a:rPr lang="en-US" sz="1800" kern="1200" dirty="0"/>
          </a:br>
          <a:r>
            <a:rPr lang="en-US" sz="1800" kern="1200" dirty="0"/>
            <a:t>Curriculum</a:t>
          </a:r>
        </a:p>
      </dsp:txBody>
      <dsp:txXfrm>
        <a:off x="1764678" y="302774"/>
        <a:ext cx="1264543" cy="778562"/>
      </dsp:txXfrm>
    </dsp:sp>
    <dsp:sp modelId="{07267B7F-74A5-442F-B4D0-78A555B51111}">
      <dsp:nvSpPr>
        <dsp:cNvPr id="0" name=""/>
        <dsp:cNvSpPr/>
      </dsp:nvSpPr>
      <dsp:spPr>
        <a:xfrm>
          <a:off x="2401644" y="1153420"/>
          <a:ext cx="1730139" cy="1730139"/>
        </a:xfrm>
        <a:prstGeom prst="ellipse">
          <a:avLst/>
        </a:prstGeom>
        <a:solidFill>
          <a:srgbClr val="00B0F0">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br>
            <a:rPr lang="en-US" sz="1800" kern="1200" dirty="0"/>
          </a:br>
          <a:br>
            <a:rPr lang="en-US" sz="1800" kern="1200" dirty="0"/>
          </a:br>
          <a:r>
            <a:rPr lang="en-US" sz="1800" kern="1200" dirty="0"/>
            <a:t>Assessment</a:t>
          </a:r>
        </a:p>
      </dsp:txBody>
      <dsp:txXfrm>
        <a:off x="2930778" y="1600372"/>
        <a:ext cx="1038083" cy="951576"/>
      </dsp:txXfrm>
    </dsp:sp>
    <dsp:sp modelId="{5A3D6CFD-58DC-4124-A705-BF85797FABCF}">
      <dsp:nvSpPr>
        <dsp:cNvPr id="0" name=""/>
        <dsp:cNvSpPr/>
      </dsp:nvSpPr>
      <dsp:spPr>
        <a:xfrm>
          <a:off x="782326" y="1153420"/>
          <a:ext cx="1730139" cy="1730139"/>
        </a:xfrm>
        <a:prstGeom prst="ellipse">
          <a:avLst/>
        </a:prstGeom>
        <a:solidFill>
          <a:srgbClr val="7030A0">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br>
            <a:rPr lang="en-US" sz="1800" kern="1200" dirty="0"/>
          </a:br>
          <a:br>
            <a:rPr lang="en-US" sz="1800" kern="1200" dirty="0"/>
          </a:br>
          <a:r>
            <a:rPr lang="en-US" sz="1800" kern="1200" dirty="0"/>
            <a:t>Instruction</a:t>
          </a:r>
        </a:p>
      </dsp:txBody>
      <dsp:txXfrm>
        <a:off x="945248" y="1600372"/>
        <a:ext cx="1038083" cy="9515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0.58297</cdr:x>
      <cdr:y>0.95928</cdr:y>
    </cdr:from>
    <cdr:to>
      <cdr:x>0.80365</cdr:x>
      <cdr:y>1</cdr:y>
    </cdr:to>
    <cdr:sp macro="" textlink="">
      <cdr:nvSpPr>
        <cdr:cNvPr id="4" name="TextBox 3">
          <a:extLst xmlns:a="http://schemas.openxmlformats.org/drawingml/2006/main">
            <a:ext uri="{FF2B5EF4-FFF2-40B4-BE49-F238E27FC236}">
              <a16:creationId xmlns:a16="http://schemas.microsoft.com/office/drawing/2014/main" id="{419119B5-4370-4949-9CE8-5E8F3FC36CFA}"/>
            </a:ext>
          </a:extLst>
        </cdr:cNvPr>
        <cdr:cNvSpPr txBox="1"/>
      </cdr:nvSpPr>
      <cdr:spPr>
        <a:xfrm xmlns:a="http://schemas.openxmlformats.org/drawingml/2006/main">
          <a:off x="3195638" y="4038600"/>
          <a:ext cx="1209675" cy="1714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517" cy="469924"/>
          </a:xfrm>
          <a:prstGeom prst="rect">
            <a:avLst/>
          </a:prstGeom>
        </p:spPr>
        <p:txBody>
          <a:bodyPr vert="horz" lIns="92866" tIns="46433" rIns="92866" bIns="46433" rtlCol="0"/>
          <a:lstStyle>
            <a:lvl1pPr algn="l">
              <a:defRPr sz="1200"/>
            </a:lvl1pPr>
          </a:lstStyle>
          <a:p>
            <a:endParaRPr lang="en-US"/>
          </a:p>
        </p:txBody>
      </p:sp>
      <p:sp>
        <p:nvSpPr>
          <p:cNvPr id="3" name="Date Placeholder 2"/>
          <p:cNvSpPr>
            <a:spLocks noGrp="1"/>
          </p:cNvSpPr>
          <p:nvPr>
            <p:ph type="dt" sz="quarter" idx="1"/>
          </p:nvPr>
        </p:nvSpPr>
        <p:spPr>
          <a:xfrm>
            <a:off x="4008942" y="0"/>
            <a:ext cx="3066517" cy="469924"/>
          </a:xfrm>
          <a:prstGeom prst="rect">
            <a:avLst/>
          </a:prstGeom>
        </p:spPr>
        <p:txBody>
          <a:bodyPr vert="horz" lIns="92866" tIns="46433" rIns="92866" bIns="46433" rtlCol="0"/>
          <a:lstStyle>
            <a:lvl1pPr algn="r">
              <a:defRPr sz="1200"/>
            </a:lvl1pPr>
          </a:lstStyle>
          <a:p>
            <a:r>
              <a:rPr lang="en-US"/>
              <a:t>June 12, 2019</a:t>
            </a:r>
          </a:p>
        </p:txBody>
      </p:sp>
      <p:sp>
        <p:nvSpPr>
          <p:cNvPr id="4" name="Footer Placeholder 3"/>
          <p:cNvSpPr>
            <a:spLocks noGrp="1"/>
          </p:cNvSpPr>
          <p:nvPr>
            <p:ph type="ftr" sz="quarter" idx="2"/>
          </p:nvPr>
        </p:nvSpPr>
        <p:spPr>
          <a:xfrm>
            <a:off x="0" y="8893151"/>
            <a:ext cx="3066517" cy="469924"/>
          </a:xfrm>
          <a:prstGeom prst="rect">
            <a:avLst/>
          </a:prstGeom>
        </p:spPr>
        <p:txBody>
          <a:bodyPr vert="horz" lIns="92866" tIns="46433" rIns="92866" bIns="46433" rtlCol="0" anchor="b"/>
          <a:lstStyle>
            <a:lvl1pPr algn="l">
              <a:defRPr sz="1200"/>
            </a:lvl1pPr>
          </a:lstStyle>
          <a:p>
            <a:r>
              <a:rPr lang="en-US"/>
              <a:t>Download the full report at www.cec.sped.org/StateoftheProfession</a:t>
            </a:r>
          </a:p>
        </p:txBody>
      </p:sp>
      <p:sp>
        <p:nvSpPr>
          <p:cNvPr id="5" name="Slide Number Placeholder 4"/>
          <p:cNvSpPr>
            <a:spLocks noGrp="1"/>
          </p:cNvSpPr>
          <p:nvPr>
            <p:ph type="sldNum" sz="quarter" idx="3"/>
          </p:nvPr>
        </p:nvSpPr>
        <p:spPr>
          <a:xfrm>
            <a:off x="4008942" y="8893151"/>
            <a:ext cx="3066517" cy="469924"/>
          </a:xfrm>
          <a:prstGeom prst="rect">
            <a:avLst/>
          </a:prstGeom>
        </p:spPr>
        <p:txBody>
          <a:bodyPr vert="horz" lIns="92866" tIns="46433" rIns="92866" bIns="46433" rtlCol="0" anchor="b"/>
          <a:lstStyle>
            <a:lvl1pPr algn="r">
              <a:defRPr sz="1200"/>
            </a:lvl1pPr>
          </a:lstStyle>
          <a:p>
            <a:fld id="{21FCB042-1739-2C43-A48C-8B032CE557E2}" type="slidenum">
              <a:rPr lang="en-US" smtClean="0"/>
              <a:t>‹#›</a:t>
            </a:fld>
            <a:endParaRPr lang="en-US"/>
          </a:p>
        </p:txBody>
      </p:sp>
    </p:spTree>
    <p:extLst>
      <p:ext uri="{BB962C8B-B14F-4D97-AF65-F5344CB8AC3E}">
        <p14:creationId xmlns:p14="http://schemas.microsoft.com/office/powerpoint/2010/main" val="95244897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28" tIns="46964" rIns="93928" bIns="46964" rtlCol="0"/>
          <a:lstStyle>
            <a:lvl1pPr algn="l">
              <a:defRPr sz="1200"/>
            </a:lvl1pPr>
          </a:lstStyle>
          <a:p>
            <a:endParaRPr lang="en-US"/>
          </a:p>
        </p:txBody>
      </p:sp>
      <p:sp>
        <p:nvSpPr>
          <p:cNvPr id="3" name="Date Placeholder 2"/>
          <p:cNvSpPr>
            <a:spLocks noGrp="1"/>
          </p:cNvSpPr>
          <p:nvPr>
            <p:ph type="dt" idx="1"/>
          </p:nvPr>
        </p:nvSpPr>
        <p:spPr>
          <a:xfrm>
            <a:off x="4008704" y="0"/>
            <a:ext cx="3066733" cy="468154"/>
          </a:xfrm>
          <a:prstGeom prst="rect">
            <a:avLst/>
          </a:prstGeom>
        </p:spPr>
        <p:txBody>
          <a:bodyPr vert="horz" lIns="93928" tIns="46964" rIns="93928" bIns="46964" rtlCol="0"/>
          <a:lstStyle>
            <a:lvl1pPr algn="r">
              <a:defRPr sz="1200"/>
            </a:lvl1pPr>
          </a:lstStyle>
          <a:p>
            <a:r>
              <a:rPr lang="en-US"/>
              <a:t>June 12, 2019</a:t>
            </a:r>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28" tIns="46964" rIns="93928" bIns="46964"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28" tIns="46964" rIns="93928" bIns="469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28" tIns="46964" rIns="93928" bIns="46964" rtlCol="0" anchor="b"/>
          <a:lstStyle>
            <a:lvl1pPr algn="l">
              <a:defRPr sz="1200"/>
            </a:lvl1pPr>
          </a:lstStyle>
          <a:p>
            <a:r>
              <a:rPr lang="en-US"/>
              <a:t>Download the full report at www.cec.sped.org/StateoftheProfession</a:t>
            </a:r>
          </a:p>
        </p:txBody>
      </p:sp>
      <p:sp>
        <p:nvSpPr>
          <p:cNvPr id="7" name="Slide Number Placeholder 6"/>
          <p:cNvSpPr>
            <a:spLocks noGrp="1"/>
          </p:cNvSpPr>
          <p:nvPr>
            <p:ph type="sldNum" sz="quarter" idx="5"/>
          </p:nvPr>
        </p:nvSpPr>
        <p:spPr>
          <a:xfrm>
            <a:off x="4008704" y="8893296"/>
            <a:ext cx="3066733" cy="468154"/>
          </a:xfrm>
          <a:prstGeom prst="rect">
            <a:avLst/>
          </a:prstGeom>
        </p:spPr>
        <p:txBody>
          <a:bodyPr vert="horz" lIns="93928" tIns="46964" rIns="93928" bIns="46964" rtlCol="0" anchor="b"/>
          <a:lstStyle>
            <a:lvl1pPr algn="r">
              <a:defRPr sz="1200"/>
            </a:lvl1pPr>
          </a:lstStyle>
          <a:p>
            <a:fld id="{20E77304-F0AF-4D45-BBA4-480E7CA91B63}" type="slidenum">
              <a:rPr lang="en-US" smtClean="0"/>
              <a:pPr/>
              <a:t>‹#›</a:t>
            </a:fld>
            <a:endParaRPr lang="en-US"/>
          </a:p>
        </p:txBody>
      </p:sp>
    </p:spTree>
    <p:extLst>
      <p:ext uri="{BB962C8B-B14F-4D97-AF65-F5344CB8AC3E}">
        <p14:creationId xmlns:p14="http://schemas.microsoft.com/office/powerpoint/2010/main" val="149283861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1</a:t>
            </a:fld>
            <a:endParaRPr lang="en-US"/>
          </a:p>
        </p:txBody>
      </p:sp>
      <p:sp>
        <p:nvSpPr>
          <p:cNvPr id="6" name="Footer Placeholder 5">
            <a:extLst>
              <a:ext uri="{FF2B5EF4-FFF2-40B4-BE49-F238E27FC236}">
                <a16:creationId xmlns:a16="http://schemas.microsoft.com/office/drawing/2014/main" id="{77D0E971-7DD1-4612-89BE-F5B10C4D9270}"/>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1936170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10</a:t>
            </a:fld>
            <a:endParaRPr lang="en-US"/>
          </a:p>
        </p:txBody>
      </p:sp>
      <p:sp>
        <p:nvSpPr>
          <p:cNvPr id="6" name="Footer Placeholder 5">
            <a:extLst>
              <a:ext uri="{FF2B5EF4-FFF2-40B4-BE49-F238E27FC236}">
                <a16:creationId xmlns:a16="http://schemas.microsoft.com/office/drawing/2014/main" id="{B732217F-5675-4C92-AFDF-1B7AD4BB446B}"/>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2044079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June 12, 2019</a:t>
            </a:r>
          </a:p>
        </p:txBody>
      </p:sp>
      <p:sp>
        <p:nvSpPr>
          <p:cNvPr id="5" name="Footer Placeholder 4"/>
          <p:cNvSpPr>
            <a:spLocks noGrp="1"/>
          </p:cNvSpPr>
          <p:nvPr>
            <p:ph type="ftr" sz="quarter" idx="4"/>
          </p:nvPr>
        </p:nvSpPr>
        <p:spPr/>
        <p:txBody>
          <a:bodyPr/>
          <a:lstStyle/>
          <a:p>
            <a:r>
              <a:rPr lang="en-US"/>
              <a:t>Download the full report at www.cec.sped.org/StateoftheProfession</a:t>
            </a:r>
          </a:p>
        </p:txBody>
      </p:sp>
      <p:sp>
        <p:nvSpPr>
          <p:cNvPr id="6" name="Slide Number Placeholder 5"/>
          <p:cNvSpPr>
            <a:spLocks noGrp="1"/>
          </p:cNvSpPr>
          <p:nvPr>
            <p:ph type="sldNum" sz="quarter" idx="5"/>
          </p:nvPr>
        </p:nvSpPr>
        <p:spPr/>
        <p:txBody>
          <a:bodyPr/>
          <a:lstStyle/>
          <a:p>
            <a:fld id="{20E77304-F0AF-4D45-BBA4-480E7CA91B63}" type="slidenum">
              <a:rPr lang="en-US" smtClean="0"/>
              <a:pPr/>
              <a:t>11</a:t>
            </a:fld>
            <a:endParaRPr lang="en-US"/>
          </a:p>
        </p:txBody>
      </p:sp>
    </p:spTree>
    <p:extLst>
      <p:ext uri="{BB962C8B-B14F-4D97-AF65-F5344CB8AC3E}">
        <p14:creationId xmlns:p14="http://schemas.microsoft.com/office/powerpoint/2010/main" val="2256925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12</a:t>
            </a:fld>
            <a:endParaRPr lang="en-US"/>
          </a:p>
        </p:txBody>
      </p:sp>
      <p:sp>
        <p:nvSpPr>
          <p:cNvPr id="6" name="Footer Placeholder 5">
            <a:extLst>
              <a:ext uri="{FF2B5EF4-FFF2-40B4-BE49-F238E27FC236}">
                <a16:creationId xmlns:a16="http://schemas.microsoft.com/office/drawing/2014/main" id="{298AF797-668E-471A-B124-CFDA37B6E267}"/>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2607441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13</a:t>
            </a:fld>
            <a:endParaRPr lang="en-US"/>
          </a:p>
        </p:txBody>
      </p:sp>
      <p:sp>
        <p:nvSpPr>
          <p:cNvPr id="6" name="Footer Placeholder 5">
            <a:extLst>
              <a:ext uri="{FF2B5EF4-FFF2-40B4-BE49-F238E27FC236}">
                <a16:creationId xmlns:a16="http://schemas.microsoft.com/office/drawing/2014/main" id="{0D38D898-F900-4C6A-BF8D-10B950F5831A}"/>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2959114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 </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14</a:t>
            </a:fld>
            <a:endParaRPr lang="en-US"/>
          </a:p>
        </p:txBody>
      </p:sp>
      <p:sp>
        <p:nvSpPr>
          <p:cNvPr id="6" name="Footer Placeholder 5">
            <a:extLst>
              <a:ext uri="{FF2B5EF4-FFF2-40B4-BE49-F238E27FC236}">
                <a16:creationId xmlns:a16="http://schemas.microsoft.com/office/drawing/2014/main" id="{54125AF0-6C05-438C-9345-F194A01825AC}"/>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459618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65">
              <a:defRPr/>
            </a:pPr>
            <a:r>
              <a:rPr lang="en-US" dirty="0"/>
              <a:t>MR</a:t>
            </a:r>
          </a:p>
          <a:p>
            <a:endParaRPr lang="en-US" dirty="0"/>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15</a:t>
            </a:fld>
            <a:endParaRPr lang="en-US"/>
          </a:p>
        </p:txBody>
      </p:sp>
      <p:sp>
        <p:nvSpPr>
          <p:cNvPr id="6" name="Footer Placeholder 5">
            <a:extLst>
              <a:ext uri="{FF2B5EF4-FFF2-40B4-BE49-F238E27FC236}">
                <a16:creationId xmlns:a16="http://schemas.microsoft.com/office/drawing/2014/main" id="{E7B406D2-E479-4062-8FBE-54A3D7B02031}"/>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4293243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65">
              <a:defRPr/>
            </a:pPr>
            <a:r>
              <a:rPr lang="en-US" dirty="0"/>
              <a:t>MR</a:t>
            </a:r>
          </a:p>
          <a:p>
            <a:endParaRPr lang="en-US" dirty="0"/>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16</a:t>
            </a:fld>
            <a:endParaRPr lang="en-US"/>
          </a:p>
        </p:txBody>
      </p:sp>
      <p:sp>
        <p:nvSpPr>
          <p:cNvPr id="6" name="Footer Placeholder 5">
            <a:extLst>
              <a:ext uri="{FF2B5EF4-FFF2-40B4-BE49-F238E27FC236}">
                <a16:creationId xmlns:a16="http://schemas.microsoft.com/office/drawing/2014/main" id="{9B3ECF03-4F70-4009-8C3A-2BA17A75A3DA}"/>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934655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65">
              <a:defRPr/>
            </a:pPr>
            <a:r>
              <a:rPr lang="en-US" dirty="0"/>
              <a:t>MR</a:t>
            </a:r>
          </a:p>
          <a:p>
            <a:endParaRPr lang="en-US" dirty="0"/>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17</a:t>
            </a:fld>
            <a:endParaRPr lang="en-US"/>
          </a:p>
        </p:txBody>
      </p:sp>
      <p:sp>
        <p:nvSpPr>
          <p:cNvPr id="6" name="Footer Placeholder 5">
            <a:extLst>
              <a:ext uri="{FF2B5EF4-FFF2-40B4-BE49-F238E27FC236}">
                <a16:creationId xmlns:a16="http://schemas.microsoft.com/office/drawing/2014/main" id="{A914698C-C49D-4EB7-98BA-66719759DCCD}"/>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2365671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65">
              <a:defRPr/>
            </a:pPr>
            <a:r>
              <a:rPr lang="en-US" dirty="0"/>
              <a:t>MR</a:t>
            </a:r>
          </a:p>
          <a:p>
            <a:endParaRPr lang="en-US" dirty="0"/>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18</a:t>
            </a:fld>
            <a:endParaRPr lang="en-US"/>
          </a:p>
        </p:txBody>
      </p:sp>
      <p:sp>
        <p:nvSpPr>
          <p:cNvPr id="6" name="Footer Placeholder 5">
            <a:extLst>
              <a:ext uri="{FF2B5EF4-FFF2-40B4-BE49-F238E27FC236}">
                <a16:creationId xmlns:a16="http://schemas.microsoft.com/office/drawing/2014/main" id="{6A81E660-1D82-435D-982B-A7733A402386}"/>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276959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65">
              <a:defRPr/>
            </a:pPr>
            <a:r>
              <a:rPr lang="en-US" dirty="0"/>
              <a:t>MR</a:t>
            </a:r>
          </a:p>
          <a:p>
            <a:endParaRPr lang="en-US" dirty="0"/>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19</a:t>
            </a:fld>
            <a:endParaRPr lang="en-US"/>
          </a:p>
        </p:txBody>
      </p:sp>
      <p:sp>
        <p:nvSpPr>
          <p:cNvPr id="6" name="Footer Placeholder 5">
            <a:extLst>
              <a:ext uri="{FF2B5EF4-FFF2-40B4-BE49-F238E27FC236}">
                <a16:creationId xmlns:a16="http://schemas.microsoft.com/office/drawing/2014/main" id="{7510AF75-FAAC-4D95-89ED-413F58D93D52}"/>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396905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June 12, 2019</a:t>
            </a:r>
          </a:p>
        </p:txBody>
      </p:sp>
      <p:sp>
        <p:nvSpPr>
          <p:cNvPr id="5" name="Footer Placeholder 4"/>
          <p:cNvSpPr>
            <a:spLocks noGrp="1"/>
          </p:cNvSpPr>
          <p:nvPr>
            <p:ph type="ftr" sz="quarter" idx="4"/>
          </p:nvPr>
        </p:nvSpPr>
        <p:spPr/>
        <p:txBody>
          <a:bodyPr/>
          <a:lstStyle/>
          <a:p>
            <a:r>
              <a:rPr lang="en-US"/>
              <a:t>Download the full report at www.cec.sped.org/StateoftheProfession</a:t>
            </a:r>
          </a:p>
        </p:txBody>
      </p:sp>
      <p:sp>
        <p:nvSpPr>
          <p:cNvPr id="6" name="Slide Number Placeholder 5"/>
          <p:cNvSpPr>
            <a:spLocks noGrp="1"/>
          </p:cNvSpPr>
          <p:nvPr>
            <p:ph type="sldNum" sz="quarter" idx="5"/>
          </p:nvPr>
        </p:nvSpPr>
        <p:spPr/>
        <p:txBody>
          <a:bodyPr/>
          <a:lstStyle/>
          <a:p>
            <a:fld id="{20E77304-F0AF-4D45-BBA4-480E7CA91B63}" type="slidenum">
              <a:rPr lang="en-US" smtClean="0"/>
              <a:pPr/>
              <a:t>2</a:t>
            </a:fld>
            <a:endParaRPr lang="en-US"/>
          </a:p>
        </p:txBody>
      </p:sp>
    </p:spTree>
    <p:extLst>
      <p:ext uri="{BB962C8B-B14F-4D97-AF65-F5344CB8AC3E}">
        <p14:creationId xmlns:p14="http://schemas.microsoft.com/office/powerpoint/2010/main" val="1209003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20</a:t>
            </a:fld>
            <a:endParaRPr lang="en-US"/>
          </a:p>
        </p:txBody>
      </p:sp>
      <p:sp>
        <p:nvSpPr>
          <p:cNvPr id="6" name="Footer Placeholder 5">
            <a:extLst>
              <a:ext uri="{FF2B5EF4-FFF2-40B4-BE49-F238E27FC236}">
                <a16:creationId xmlns:a16="http://schemas.microsoft.com/office/drawing/2014/main" id="{BEF4C899-D9E8-4A89-88B8-91651DC9684E}"/>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3860044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 </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21</a:t>
            </a:fld>
            <a:endParaRPr lang="en-US"/>
          </a:p>
        </p:txBody>
      </p:sp>
      <p:sp>
        <p:nvSpPr>
          <p:cNvPr id="6" name="Footer Placeholder 5">
            <a:extLst>
              <a:ext uri="{FF2B5EF4-FFF2-40B4-BE49-F238E27FC236}">
                <a16:creationId xmlns:a16="http://schemas.microsoft.com/office/drawing/2014/main" id="{E5ACFB6B-0F65-4E4F-8025-626E862271E5}"/>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3497844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June 12, 2019</a:t>
            </a:r>
          </a:p>
        </p:txBody>
      </p:sp>
      <p:sp>
        <p:nvSpPr>
          <p:cNvPr id="5" name="Footer Placeholder 4"/>
          <p:cNvSpPr>
            <a:spLocks noGrp="1"/>
          </p:cNvSpPr>
          <p:nvPr>
            <p:ph type="ftr" sz="quarter" idx="4"/>
          </p:nvPr>
        </p:nvSpPr>
        <p:spPr/>
        <p:txBody>
          <a:bodyPr/>
          <a:lstStyle/>
          <a:p>
            <a:r>
              <a:rPr lang="en-US"/>
              <a:t>Download the full report at www.cec.sped.org/StateoftheProfession</a:t>
            </a:r>
          </a:p>
        </p:txBody>
      </p:sp>
      <p:sp>
        <p:nvSpPr>
          <p:cNvPr id="6" name="Slide Number Placeholder 5"/>
          <p:cNvSpPr>
            <a:spLocks noGrp="1"/>
          </p:cNvSpPr>
          <p:nvPr>
            <p:ph type="sldNum" sz="quarter" idx="5"/>
          </p:nvPr>
        </p:nvSpPr>
        <p:spPr/>
        <p:txBody>
          <a:bodyPr/>
          <a:lstStyle/>
          <a:p>
            <a:fld id="{20E77304-F0AF-4D45-BBA4-480E7CA91B63}" type="slidenum">
              <a:rPr lang="en-US" smtClean="0"/>
              <a:pPr/>
              <a:t>22</a:t>
            </a:fld>
            <a:endParaRPr lang="en-US"/>
          </a:p>
        </p:txBody>
      </p:sp>
    </p:spTree>
    <p:extLst>
      <p:ext uri="{BB962C8B-B14F-4D97-AF65-F5344CB8AC3E}">
        <p14:creationId xmlns:p14="http://schemas.microsoft.com/office/powerpoint/2010/main" val="3887006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23</a:t>
            </a:fld>
            <a:endParaRPr lang="en-US"/>
          </a:p>
        </p:txBody>
      </p:sp>
      <p:sp>
        <p:nvSpPr>
          <p:cNvPr id="6" name="Footer Placeholder 5">
            <a:extLst>
              <a:ext uri="{FF2B5EF4-FFF2-40B4-BE49-F238E27FC236}">
                <a16:creationId xmlns:a16="http://schemas.microsoft.com/office/drawing/2014/main" id="{8E952EA5-21B2-41DE-87DE-48BAEE9CC922}"/>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662981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24</a:t>
            </a:fld>
            <a:endParaRPr lang="en-US"/>
          </a:p>
        </p:txBody>
      </p:sp>
      <p:sp>
        <p:nvSpPr>
          <p:cNvPr id="6" name="Footer Placeholder 5">
            <a:extLst>
              <a:ext uri="{FF2B5EF4-FFF2-40B4-BE49-F238E27FC236}">
                <a16:creationId xmlns:a16="http://schemas.microsoft.com/office/drawing/2014/main" id="{872E72F8-3D5E-4460-A896-348457FA6F8B}"/>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3689844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June 12, 2019</a:t>
            </a:r>
          </a:p>
        </p:txBody>
      </p:sp>
      <p:sp>
        <p:nvSpPr>
          <p:cNvPr id="5" name="Footer Placeholder 4"/>
          <p:cNvSpPr>
            <a:spLocks noGrp="1"/>
          </p:cNvSpPr>
          <p:nvPr>
            <p:ph type="ftr" sz="quarter" idx="4"/>
          </p:nvPr>
        </p:nvSpPr>
        <p:spPr/>
        <p:txBody>
          <a:bodyPr/>
          <a:lstStyle/>
          <a:p>
            <a:r>
              <a:rPr lang="en-US"/>
              <a:t>Download the full report at www.cec.sped.org/StateoftheProfession</a:t>
            </a:r>
          </a:p>
        </p:txBody>
      </p:sp>
      <p:sp>
        <p:nvSpPr>
          <p:cNvPr id="6" name="Slide Number Placeholder 5"/>
          <p:cNvSpPr>
            <a:spLocks noGrp="1"/>
          </p:cNvSpPr>
          <p:nvPr>
            <p:ph type="sldNum" sz="quarter" idx="5"/>
          </p:nvPr>
        </p:nvSpPr>
        <p:spPr/>
        <p:txBody>
          <a:bodyPr/>
          <a:lstStyle/>
          <a:p>
            <a:fld id="{20E77304-F0AF-4D45-BBA4-480E7CA91B63}" type="slidenum">
              <a:rPr lang="en-US" smtClean="0"/>
              <a:pPr/>
              <a:t>25</a:t>
            </a:fld>
            <a:endParaRPr lang="en-US"/>
          </a:p>
        </p:txBody>
      </p:sp>
    </p:spTree>
    <p:extLst>
      <p:ext uri="{BB962C8B-B14F-4D97-AF65-F5344CB8AC3E}">
        <p14:creationId xmlns:p14="http://schemas.microsoft.com/office/powerpoint/2010/main" val="4200442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26</a:t>
            </a:fld>
            <a:endParaRPr lang="en-US"/>
          </a:p>
        </p:txBody>
      </p:sp>
      <p:sp>
        <p:nvSpPr>
          <p:cNvPr id="6" name="Footer Placeholder 5">
            <a:extLst>
              <a:ext uri="{FF2B5EF4-FFF2-40B4-BE49-F238E27FC236}">
                <a16:creationId xmlns:a16="http://schemas.microsoft.com/office/drawing/2014/main" id="{62D4263C-57CA-429D-A5EA-1CBE37B62A7B}"/>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187998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 </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27</a:t>
            </a:fld>
            <a:endParaRPr lang="en-US"/>
          </a:p>
        </p:txBody>
      </p:sp>
      <p:sp>
        <p:nvSpPr>
          <p:cNvPr id="6" name="Footer Placeholder 5">
            <a:extLst>
              <a:ext uri="{FF2B5EF4-FFF2-40B4-BE49-F238E27FC236}">
                <a16:creationId xmlns:a16="http://schemas.microsoft.com/office/drawing/2014/main" id="{40900285-4DA9-4FDE-B8CE-F79E9D974CB3}"/>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1461938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June 12, 2019</a:t>
            </a:r>
          </a:p>
        </p:txBody>
      </p:sp>
      <p:sp>
        <p:nvSpPr>
          <p:cNvPr id="5" name="Footer Placeholder 4"/>
          <p:cNvSpPr>
            <a:spLocks noGrp="1"/>
          </p:cNvSpPr>
          <p:nvPr>
            <p:ph type="ftr" sz="quarter" idx="4"/>
          </p:nvPr>
        </p:nvSpPr>
        <p:spPr/>
        <p:txBody>
          <a:bodyPr/>
          <a:lstStyle/>
          <a:p>
            <a:r>
              <a:rPr lang="en-US"/>
              <a:t>Download the full report at www.cec.sped.org/StateoftheProfession</a:t>
            </a:r>
          </a:p>
        </p:txBody>
      </p:sp>
      <p:sp>
        <p:nvSpPr>
          <p:cNvPr id="6" name="Slide Number Placeholder 5"/>
          <p:cNvSpPr>
            <a:spLocks noGrp="1"/>
          </p:cNvSpPr>
          <p:nvPr>
            <p:ph type="sldNum" sz="quarter" idx="5"/>
          </p:nvPr>
        </p:nvSpPr>
        <p:spPr/>
        <p:txBody>
          <a:bodyPr/>
          <a:lstStyle/>
          <a:p>
            <a:fld id="{20E77304-F0AF-4D45-BBA4-480E7CA91B63}" type="slidenum">
              <a:rPr lang="en-US" smtClean="0"/>
              <a:pPr/>
              <a:t>28</a:t>
            </a:fld>
            <a:endParaRPr lang="en-US"/>
          </a:p>
        </p:txBody>
      </p:sp>
    </p:spTree>
    <p:extLst>
      <p:ext uri="{BB962C8B-B14F-4D97-AF65-F5344CB8AC3E}">
        <p14:creationId xmlns:p14="http://schemas.microsoft.com/office/powerpoint/2010/main" val="1746780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June 12, 2019</a:t>
            </a:r>
          </a:p>
        </p:txBody>
      </p:sp>
      <p:sp>
        <p:nvSpPr>
          <p:cNvPr id="5" name="Footer Placeholder 4"/>
          <p:cNvSpPr>
            <a:spLocks noGrp="1"/>
          </p:cNvSpPr>
          <p:nvPr>
            <p:ph type="ftr" sz="quarter" idx="4"/>
          </p:nvPr>
        </p:nvSpPr>
        <p:spPr/>
        <p:txBody>
          <a:bodyPr/>
          <a:lstStyle/>
          <a:p>
            <a:r>
              <a:rPr lang="en-US"/>
              <a:t>Download the full report at www.cec.sped.org/StateoftheProfession</a:t>
            </a:r>
          </a:p>
        </p:txBody>
      </p:sp>
      <p:sp>
        <p:nvSpPr>
          <p:cNvPr id="6" name="Slide Number Placeholder 5"/>
          <p:cNvSpPr>
            <a:spLocks noGrp="1"/>
          </p:cNvSpPr>
          <p:nvPr>
            <p:ph type="sldNum" sz="quarter" idx="5"/>
          </p:nvPr>
        </p:nvSpPr>
        <p:spPr/>
        <p:txBody>
          <a:bodyPr/>
          <a:lstStyle/>
          <a:p>
            <a:fld id="{20E77304-F0AF-4D45-BBA4-480E7CA91B63}" type="slidenum">
              <a:rPr lang="en-US" smtClean="0"/>
              <a:pPr/>
              <a:t>29</a:t>
            </a:fld>
            <a:endParaRPr lang="en-US"/>
          </a:p>
        </p:txBody>
      </p:sp>
    </p:spTree>
    <p:extLst>
      <p:ext uri="{BB962C8B-B14F-4D97-AF65-F5344CB8AC3E}">
        <p14:creationId xmlns:p14="http://schemas.microsoft.com/office/powerpoint/2010/main" val="407341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June 12, 2019</a:t>
            </a:r>
          </a:p>
        </p:txBody>
      </p:sp>
      <p:sp>
        <p:nvSpPr>
          <p:cNvPr id="5" name="Footer Placeholder 4"/>
          <p:cNvSpPr>
            <a:spLocks noGrp="1"/>
          </p:cNvSpPr>
          <p:nvPr>
            <p:ph type="ftr" sz="quarter" idx="4"/>
          </p:nvPr>
        </p:nvSpPr>
        <p:spPr/>
        <p:txBody>
          <a:bodyPr/>
          <a:lstStyle/>
          <a:p>
            <a:r>
              <a:rPr lang="en-US"/>
              <a:t>Download the full report at www.cec.sped.org/StateoftheProfession</a:t>
            </a:r>
          </a:p>
        </p:txBody>
      </p:sp>
      <p:sp>
        <p:nvSpPr>
          <p:cNvPr id="6" name="Slide Number Placeholder 5"/>
          <p:cNvSpPr>
            <a:spLocks noGrp="1"/>
          </p:cNvSpPr>
          <p:nvPr>
            <p:ph type="sldNum" sz="quarter" idx="5"/>
          </p:nvPr>
        </p:nvSpPr>
        <p:spPr/>
        <p:txBody>
          <a:bodyPr/>
          <a:lstStyle/>
          <a:p>
            <a:fld id="{20E77304-F0AF-4D45-BBA4-480E7CA91B63}" type="slidenum">
              <a:rPr lang="en-US" smtClean="0"/>
              <a:pPr/>
              <a:t>3</a:t>
            </a:fld>
            <a:endParaRPr lang="en-US"/>
          </a:p>
        </p:txBody>
      </p:sp>
    </p:spTree>
    <p:extLst>
      <p:ext uri="{BB962C8B-B14F-4D97-AF65-F5344CB8AC3E}">
        <p14:creationId xmlns:p14="http://schemas.microsoft.com/office/powerpoint/2010/main" val="3254339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30</a:t>
            </a:fld>
            <a:endParaRPr lang="en-US"/>
          </a:p>
        </p:txBody>
      </p:sp>
      <p:sp>
        <p:nvSpPr>
          <p:cNvPr id="6" name="Footer Placeholder 5">
            <a:extLst>
              <a:ext uri="{FF2B5EF4-FFF2-40B4-BE49-F238E27FC236}">
                <a16:creationId xmlns:a16="http://schemas.microsoft.com/office/drawing/2014/main" id="{1AF715C5-283E-42BA-A612-E9CCF9BC01AC}"/>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235915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June 12, 2019</a:t>
            </a:r>
          </a:p>
        </p:txBody>
      </p:sp>
      <p:sp>
        <p:nvSpPr>
          <p:cNvPr id="5" name="Footer Placeholder 4"/>
          <p:cNvSpPr>
            <a:spLocks noGrp="1"/>
          </p:cNvSpPr>
          <p:nvPr>
            <p:ph type="ftr" sz="quarter" idx="4"/>
          </p:nvPr>
        </p:nvSpPr>
        <p:spPr/>
        <p:txBody>
          <a:bodyPr/>
          <a:lstStyle/>
          <a:p>
            <a:r>
              <a:rPr lang="en-US"/>
              <a:t>Download the full report at www.cec.sped.org/StateoftheProfession</a:t>
            </a:r>
          </a:p>
        </p:txBody>
      </p:sp>
      <p:sp>
        <p:nvSpPr>
          <p:cNvPr id="6" name="Slide Number Placeholder 5"/>
          <p:cNvSpPr>
            <a:spLocks noGrp="1"/>
          </p:cNvSpPr>
          <p:nvPr>
            <p:ph type="sldNum" sz="quarter" idx="5"/>
          </p:nvPr>
        </p:nvSpPr>
        <p:spPr/>
        <p:txBody>
          <a:bodyPr/>
          <a:lstStyle/>
          <a:p>
            <a:fld id="{20E77304-F0AF-4D45-BBA4-480E7CA91B63}" type="slidenum">
              <a:rPr lang="en-US" smtClean="0"/>
              <a:pPr/>
              <a:t>31</a:t>
            </a:fld>
            <a:endParaRPr lang="en-US"/>
          </a:p>
        </p:txBody>
      </p:sp>
    </p:spTree>
    <p:extLst>
      <p:ext uri="{BB962C8B-B14F-4D97-AF65-F5344CB8AC3E}">
        <p14:creationId xmlns:p14="http://schemas.microsoft.com/office/powerpoint/2010/main" val="4060012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32</a:t>
            </a:fld>
            <a:endParaRPr lang="en-US"/>
          </a:p>
        </p:txBody>
      </p:sp>
      <p:sp>
        <p:nvSpPr>
          <p:cNvPr id="6" name="Footer Placeholder 5">
            <a:extLst>
              <a:ext uri="{FF2B5EF4-FFF2-40B4-BE49-F238E27FC236}">
                <a16:creationId xmlns:a16="http://schemas.microsoft.com/office/drawing/2014/main" id="{A23BD716-88F9-4FBD-9F0B-035E90CF5D93}"/>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1028174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33</a:t>
            </a:fld>
            <a:endParaRPr lang="en-US"/>
          </a:p>
        </p:txBody>
      </p:sp>
      <p:sp>
        <p:nvSpPr>
          <p:cNvPr id="6" name="Footer Placeholder 5">
            <a:extLst>
              <a:ext uri="{FF2B5EF4-FFF2-40B4-BE49-F238E27FC236}">
                <a16:creationId xmlns:a16="http://schemas.microsoft.com/office/drawing/2014/main" id="{22F831DA-EDE0-45AC-B499-5ACD3C5E2E7B}"/>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2627076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 </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34</a:t>
            </a:fld>
            <a:endParaRPr lang="en-US"/>
          </a:p>
        </p:txBody>
      </p:sp>
      <p:sp>
        <p:nvSpPr>
          <p:cNvPr id="6" name="Footer Placeholder 5">
            <a:extLst>
              <a:ext uri="{FF2B5EF4-FFF2-40B4-BE49-F238E27FC236}">
                <a16:creationId xmlns:a16="http://schemas.microsoft.com/office/drawing/2014/main" id="{F830F0EC-0DE9-42CA-BA61-02114AB2BB15}"/>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1136157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35</a:t>
            </a:fld>
            <a:endParaRPr lang="en-US"/>
          </a:p>
        </p:txBody>
      </p:sp>
      <p:sp>
        <p:nvSpPr>
          <p:cNvPr id="6" name="Footer Placeholder 5">
            <a:extLst>
              <a:ext uri="{FF2B5EF4-FFF2-40B4-BE49-F238E27FC236}">
                <a16:creationId xmlns:a16="http://schemas.microsoft.com/office/drawing/2014/main" id="{99876FB4-8D14-4C00-BC0D-B0D3B512CF7F}"/>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542143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36</a:t>
            </a:fld>
            <a:endParaRPr lang="en-US"/>
          </a:p>
        </p:txBody>
      </p:sp>
      <p:sp>
        <p:nvSpPr>
          <p:cNvPr id="6" name="Footer Placeholder 5">
            <a:extLst>
              <a:ext uri="{FF2B5EF4-FFF2-40B4-BE49-F238E27FC236}">
                <a16:creationId xmlns:a16="http://schemas.microsoft.com/office/drawing/2014/main" id="{C9E181F1-8EEC-415A-8877-36BB8F5E1464}"/>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4094662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37</a:t>
            </a:fld>
            <a:endParaRPr lang="en-US"/>
          </a:p>
        </p:txBody>
      </p:sp>
      <p:sp>
        <p:nvSpPr>
          <p:cNvPr id="6" name="Footer Placeholder 5">
            <a:extLst>
              <a:ext uri="{FF2B5EF4-FFF2-40B4-BE49-F238E27FC236}">
                <a16:creationId xmlns:a16="http://schemas.microsoft.com/office/drawing/2014/main" id="{DEB913A4-0C53-455D-84DB-FB83DAD08285}"/>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467632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38</a:t>
            </a:fld>
            <a:endParaRPr lang="en-US"/>
          </a:p>
        </p:txBody>
      </p:sp>
      <p:sp>
        <p:nvSpPr>
          <p:cNvPr id="6" name="Footer Placeholder 5">
            <a:extLst>
              <a:ext uri="{FF2B5EF4-FFF2-40B4-BE49-F238E27FC236}">
                <a16:creationId xmlns:a16="http://schemas.microsoft.com/office/drawing/2014/main" id="{9DF8C840-D22A-45FC-8E43-27A41480F57E}"/>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15449624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39</a:t>
            </a:fld>
            <a:endParaRPr lang="en-US"/>
          </a:p>
        </p:txBody>
      </p:sp>
      <p:sp>
        <p:nvSpPr>
          <p:cNvPr id="6" name="Footer Placeholder 5">
            <a:extLst>
              <a:ext uri="{FF2B5EF4-FFF2-40B4-BE49-F238E27FC236}">
                <a16:creationId xmlns:a16="http://schemas.microsoft.com/office/drawing/2014/main" id="{E5801512-0B06-4F45-ABA7-C49093336449}"/>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370316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4</a:t>
            </a:fld>
            <a:endParaRPr lang="en-US"/>
          </a:p>
        </p:txBody>
      </p:sp>
      <p:sp>
        <p:nvSpPr>
          <p:cNvPr id="6" name="Footer Placeholder 5">
            <a:extLst>
              <a:ext uri="{FF2B5EF4-FFF2-40B4-BE49-F238E27FC236}">
                <a16:creationId xmlns:a16="http://schemas.microsoft.com/office/drawing/2014/main" id="{8254C074-54FB-4C5B-A0A8-526C8D5B9FA1}"/>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19917971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June 12, 2019</a:t>
            </a:r>
          </a:p>
        </p:txBody>
      </p:sp>
      <p:sp>
        <p:nvSpPr>
          <p:cNvPr id="5" name="Footer Placeholder 4"/>
          <p:cNvSpPr>
            <a:spLocks noGrp="1"/>
          </p:cNvSpPr>
          <p:nvPr>
            <p:ph type="ftr" sz="quarter" idx="4"/>
          </p:nvPr>
        </p:nvSpPr>
        <p:spPr/>
        <p:txBody>
          <a:bodyPr/>
          <a:lstStyle/>
          <a:p>
            <a:r>
              <a:rPr lang="en-US"/>
              <a:t>Download the full report at www.cec.sped.org/StateoftheProfession</a:t>
            </a:r>
          </a:p>
        </p:txBody>
      </p:sp>
      <p:sp>
        <p:nvSpPr>
          <p:cNvPr id="6" name="Slide Number Placeholder 5"/>
          <p:cNvSpPr>
            <a:spLocks noGrp="1"/>
          </p:cNvSpPr>
          <p:nvPr>
            <p:ph type="sldNum" sz="quarter" idx="5"/>
          </p:nvPr>
        </p:nvSpPr>
        <p:spPr/>
        <p:txBody>
          <a:bodyPr/>
          <a:lstStyle/>
          <a:p>
            <a:fld id="{20E77304-F0AF-4D45-BBA4-480E7CA91B63}" type="slidenum">
              <a:rPr lang="en-US" smtClean="0"/>
              <a:pPr/>
              <a:t>40</a:t>
            </a:fld>
            <a:endParaRPr lang="en-US"/>
          </a:p>
        </p:txBody>
      </p:sp>
    </p:spTree>
    <p:extLst>
      <p:ext uri="{BB962C8B-B14F-4D97-AF65-F5344CB8AC3E}">
        <p14:creationId xmlns:p14="http://schemas.microsoft.com/office/powerpoint/2010/main" val="1918185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65">
              <a:defRPr/>
            </a:pPr>
            <a:r>
              <a:rPr lang="en-US" dirty="0"/>
              <a:t>Bill</a:t>
            </a:r>
          </a:p>
          <a:p>
            <a:endParaRPr lang="en-US" dirty="0"/>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5</a:t>
            </a:fld>
            <a:endParaRPr lang="en-US"/>
          </a:p>
        </p:txBody>
      </p:sp>
      <p:sp>
        <p:nvSpPr>
          <p:cNvPr id="6" name="Footer Placeholder 5">
            <a:extLst>
              <a:ext uri="{FF2B5EF4-FFF2-40B4-BE49-F238E27FC236}">
                <a16:creationId xmlns:a16="http://schemas.microsoft.com/office/drawing/2014/main" id="{70493306-E30F-4E5C-857F-7DAD3C19C2FA}"/>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372216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65">
              <a:defRPr/>
            </a:pPr>
            <a:r>
              <a:rPr lang="en-US" dirty="0"/>
              <a:t>Bill</a:t>
            </a:r>
          </a:p>
          <a:p>
            <a:endParaRPr lang="en-US" dirty="0"/>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6</a:t>
            </a:fld>
            <a:endParaRPr lang="en-US"/>
          </a:p>
        </p:txBody>
      </p:sp>
      <p:sp>
        <p:nvSpPr>
          <p:cNvPr id="6" name="Footer Placeholder 5">
            <a:extLst>
              <a:ext uri="{FF2B5EF4-FFF2-40B4-BE49-F238E27FC236}">
                <a16:creationId xmlns:a16="http://schemas.microsoft.com/office/drawing/2014/main" id="{FBB8EE91-4FD6-43B0-9527-8EA7E9AA6342}"/>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163732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65">
              <a:defRPr/>
            </a:pPr>
            <a:r>
              <a:rPr lang="en-US" dirty="0"/>
              <a:t>Bill</a:t>
            </a:r>
          </a:p>
          <a:p>
            <a:endParaRPr lang="en-US" dirty="0"/>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7</a:t>
            </a:fld>
            <a:endParaRPr lang="en-US"/>
          </a:p>
        </p:txBody>
      </p:sp>
      <p:sp>
        <p:nvSpPr>
          <p:cNvPr id="6" name="Footer Placeholder 5">
            <a:extLst>
              <a:ext uri="{FF2B5EF4-FFF2-40B4-BE49-F238E27FC236}">
                <a16:creationId xmlns:a16="http://schemas.microsoft.com/office/drawing/2014/main" id="{3947F2D6-D921-4947-86EC-C769D72205CB}"/>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836562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 </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8</a:t>
            </a:fld>
            <a:endParaRPr lang="en-US"/>
          </a:p>
        </p:txBody>
      </p:sp>
      <p:sp>
        <p:nvSpPr>
          <p:cNvPr id="6" name="Footer Placeholder 5">
            <a:extLst>
              <a:ext uri="{FF2B5EF4-FFF2-40B4-BE49-F238E27FC236}">
                <a16:creationId xmlns:a16="http://schemas.microsoft.com/office/drawing/2014/main" id="{AB212B2C-03A1-463D-8521-005B6511C2D2}"/>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275013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Date Placeholder 3"/>
          <p:cNvSpPr>
            <a:spLocks noGrp="1"/>
          </p:cNvSpPr>
          <p:nvPr>
            <p:ph type="dt" idx="1"/>
          </p:nvPr>
        </p:nvSpPr>
        <p:spPr/>
        <p:txBody>
          <a:bodyPr/>
          <a:lstStyle/>
          <a:p>
            <a:r>
              <a:rPr lang="en-US"/>
              <a:t>June 12, 2019</a:t>
            </a:r>
          </a:p>
        </p:txBody>
      </p:sp>
      <p:sp>
        <p:nvSpPr>
          <p:cNvPr id="5" name="Slide Number Placeholder 4"/>
          <p:cNvSpPr>
            <a:spLocks noGrp="1"/>
          </p:cNvSpPr>
          <p:nvPr>
            <p:ph type="sldNum" sz="quarter" idx="5"/>
          </p:nvPr>
        </p:nvSpPr>
        <p:spPr/>
        <p:txBody>
          <a:bodyPr/>
          <a:lstStyle/>
          <a:p>
            <a:fld id="{20E77304-F0AF-4D45-BBA4-480E7CA91B63}" type="slidenum">
              <a:rPr lang="en-US" smtClean="0"/>
              <a:pPr/>
              <a:t>9</a:t>
            </a:fld>
            <a:endParaRPr lang="en-US"/>
          </a:p>
        </p:txBody>
      </p:sp>
      <p:sp>
        <p:nvSpPr>
          <p:cNvPr id="6" name="Footer Placeholder 5">
            <a:extLst>
              <a:ext uri="{FF2B5EF4-FFF2-40B4-BE49-F238E27FC236}">
                <a16:creationId xmlns:a16="http://schemas.microsoft.com/office/drawing/2014/main" id="{4FB4E124-F581-4BD1-A46E-1F6B3BF230D6}"/>
              </a:ext>
            </a:extLst>
          </p:cNvPr>
          <p:cNvSpPr>
            <a:spLocks noGrp="1"/>
          </p:cNvSpPr>
          <p:nvPr>
            <p:ph type="ftr" sz="quarter" idx="4"/>
          </p:nvPr>
        </p:nvSpPr>
        <p:spPr/>
        <p:txBody>
          <a:bodyPr/>
          <a:lstStyle/>
          <a:p>
            <a:r>
              <a:rPr lang="en-US"/>
              <a:t>Download the full report at www.cec.sped.org/StateoftheProfession</a:t>
            </a:r>
          </a:p>
        </p:txBody>
      </p:sp>
    </p:spTree>
    <p:extLst>
      <p:ext uri="{BB962C8B-B14F-4D97-AF65-F5344CB8AC3E}">
        <p14:creationId xmlns:p14="http://schemas.microsoft.com/office/powerpoint/2010/main" val="3671234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1752600"/>
            <a:ext cx="6477000" cy="1828800"/>
          </a:xfrm>
        </p:spPr>
        <p:txBody>
          <a:bodyPr anchor="b"/>
          <a:lstStyle>
            <a:lvl1pPr>
              <a:defRPr cap="all" baseline="0">
                <a:solidFill>
                  <a:srgbClr val="063772"/>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5105400"/>
            <a:ext cx="6705600" cy="685800"/>
          </a:xfrm>
        </p:spPr>
        <p:txBody>
          <a:bodyPr anchor="ctr">
            <a:normAutofit/>
          </a:bodyPr>
          <a:lstStyle>
            <a:lvl1pPr marL="0" indent="0" algn="l">
              <a:buNone/>
              <a:defRPr sz="2600">
                <a:solidFill>
                  <a:schemeClr val="bg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pic>
        <p:nvPicPr>
          <p:cNvPr id="6" name="Picture 5" descr="A close up of a logo&#10;&#10;Description automatically generated">
            <a:extLst>
              <a:ext uri="{FF2B5EF4-FFF2-40B4-BE49-F238E27FC236}">
                <a16:creationId xmlns:a16="http://schemas.microsoft.com/office/drawing/2014/main" id="{FA4B9003-C7DD-4852-8D66-8992A1FA52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73042" y="0"/>
            <a:ext cx="1994758" cy="12954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225A8A4C-587A-0049-98C8-5CB79098A56A}" type="datetime1">
              <a:rPr lang="en-US" smtClean="0"/>
              <a:t>6/11/2019</a:t>
            </a:fld>
            <a:endParaRPr lang="en-US"/>
          </a:p>
        </p:txBody>
      </p:sp>
      <p:sp>
        <p:nvSpPr>
          <p:cNvPr id="5" name="Footer Placeholder 4"/>
          <p:cNvSpPr>
            <a:spLocks noGrp="1"/>
          </p:cNvSpPr>
          <p:nvPr>
            <p:ph type="ftr" sz="quarter" idx="11"/>
          </p:nvPr>
        </p:nvSpPr>
        <p:spPr>
          <a:xfrm>
            <a:off x="3657600" y="6248206"/>
            <a:ext cx="2373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18394EC-998F-4A75-A298-338FFE107B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fld id="{8C0FC541-F1F8-3346-AE0E-ACEC19B8538C}" type="datetime1">
              <a:rPr lang="en-US" smtClean="0"/>
              <a:t>6/11/2019</a:t>
            </a:fld>
            <a:endParaRPr lang="en-US"/>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99201C"/>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8394EC-998F-4A75-A298-338FFE107B7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27E802D2-C05E-DE4E-A207-A5F4317FD97A}" type="datetime1">
              <a:rPr lang="en-US" smtClean="0"/>
              <a:t>6/11/2019</a:t>
            </a:fld>
            <a:endParaRPr lang="en-US"/>
          </a:p>
        </p:txBody>
      </p:sp>
      <p:sp>
        <p:nvSpPr>
          <p:cNvPr id="5" name="Footer Placeholder 4"/>
          <p:cNvSpPr>
            <a:spLocks noGrp="1"/>
          </p:cNvSpPr>
          <p:nvPr>
            <p:ph type="ftr" sz="quarter" idx="11"/>
          </p:nvPr>
        </p:nvSpPr>
        <p:spPr>
          <a:xfrm>
            <a:off x="3657600" y="6248206"/>
            <a:ext cx="2373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6" descr="A close up of a logo&#10;&#10;Description automatically generated">
            <a:extLst>
              <a:ext uri="{FF2B5EF4-FFF2-40B4-BE49-F238E27FC236}">
                <a16:creationId xmlns:a16="http://schemas.microsoft.com/office/drawing/2014/main" id="{DB897506-A36F-4688-BC7F-0854814C7C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6153374"/>
            <a:ext cx="986118" cy="6403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5146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19200"/>
            <a:ext cx="1295400" cy="990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19200"/>
            <a:ext cx="7772400" cy="990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143000"/>
            <a:ext cx="7620000" cy="990600"/>
          </a:xfrm>
        </p:spPr>
        <p:txBody>
          <a:bodyPr/>
          <a:lstStyle>
            <a:lvl1pPr algn="l">
              <a:buNone/>
              <a:defRPr sz="4400" b="0" cap="none">
                <a:solidFill>
                  <a:srgbClr val="FFFFFF"/>
                </a:solidFill>
              </a:defRPr>
            </a:lvl1pPr>
          </a:lstStyle>
          <a:p>
            <a:r>
              <a:rPr kumimoji="0" lang="en-US"/>
              <a:t>Click to edit Master title style</a:t>
            </a:r>
            <a:endParaRPr kumimoji="0" lang="en-US" dirty="0"/>
          </a:p>
        </p:txBody>
      </p:sp>
      <p:sp>
        <p:nvSpPr>
          <p:cNvPr id="12" name="Date Placeholder 11"/>
          <p:cNvSpPr>
            <a:spLocks noGrp="1"/>
          </p:cNvSpPr>
          <p:nvPr>
            <p:ph type="dt" sz="half" idx="10"/>
          </p:nvPr>
        </p:nvSpPr>
        <p:spPr>
          <a:xfrm>
            <a:off x="6096000" y="6248400"/>
            <a:ext cx="2667000" cy="365125"/>
          </a:xfrm>
          <a:prstGeom prst="rect">
            <a:avLst/>
          </a:prstGeom>
        </p:spPr>
        <p:txBody>
          <a:bodyPr/>
          <a:lstStyle/>
          <a:p>
            <a:fld id="{DB13C424-B0D8-B64A-BB97-9B3AC8C3E47A}" type="datetime1">
              <a:rPr lang="en-US" smtClean="0"/>
              <a:t>6/11/2019</a:t>
            </a:fld>
            <a:endParaRPr lang="en-US"/>
          </a:p>
        </p:txBody>
      </p:sp>
      <p:sp>
        <p:nvSpPr>
          <p:cNvPr id="13" name="Slide Number Placeholder 12"/>
          <p:cNvSpPr>
            <a:spLocks noGrp="1"/>
          </p:cNvSpPr>
          <p:nvPr>
            <p:ph type="sldNum" sz="quarter" idx="11"/>
          </p:nvPr>
        </p:nvSpPr>
        <p:spPr>
          <a:xfrm>
            <a:off x="0" y="1295400"/>
            <a:ext cx="1295400" cy="701676"/>
          </a:xfrm>
        </p:spPr>
        <p:txBody>
          <a:bodyPr>
            <a:noAutofit/>
          </a:bodyPr>
          <a:lstStyle>
            <a:lvl1pPr>
              <a:defRPr sz="2400">
                <a:solidFill>
                  <a:srgbClr val="FFFFFF"/>
                </a:solidFill>
              </a:defRPr>
            </a:lvl1pPr>
          </a:lstStyle>
          <a:p>
            <a:fld id="{B18394EC-998F-4A75-A298-338FFE107B74}" type="slidenum">
              <a:rPr lang="en-US" smtClean="0"/>
              <a:pPr/>
              <a:t>‹#›</a:t>
            </a:fld>
            <a:endParaRPr lang="en-US" dirty="0"/>
          </a:p>
        </p:txBody>
      </p:sp>
      <p:sp>
        <p:nvSpPr>
          <p:cNvPr id="14" name="Footer Placeholder 13"/>
          <p:cNvSpPr>
            <a:spLocks noGrp="1"/>
          </p:cNvSpPr>
          <p:nvPr>
            <p:ph type="ftr" sz="quarter" idx="12"/>
          </p:nvPr>
        </p:nvSpPr>
        <p:spPr>
          <a:xfrm>
            <a:off x="3657600" y="6248206"/>
            <a:ext cx="2373083" cy="365125"/>
          </a:xfrm>
          <a:prstGeom prst="rect">
            <a:avLst/>
          </a:prstGeom>
        </p:spPr>
        <p:txBody>
          <a:bodyPr/>
          <a:lstStyle/>
          <a:p>
            <a:endParaRPr lang="en-US"/>
          </a:p>
        </p:txBody>
      </p:sp>
      <p:pic>
        <p:nvPicPr>
          <p:cNvPr id="10" name="Picture 9" descr="A close up of a logo&#10;&#10;Description automatically generated">
            <a:extLst>
              <a:ext uri="{FF2B5EF4-FFF2-40B4-BE49-F238E27FC236}">
                <a16:creationId xmlns:a16="http://schemas.microsoft.com/office/drawing/2014/main" id="{F6B80936-4331-449A-80A3-3AEB57F207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6153374"/>
            <a:ext cx="986118" cy="64038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fld id="{EF95E99F-EE53-5544-B360-50591DD80C32}" type="datetime1">
              <a:rPr lang="en-US" smtClean="0"/>
              <a:t>6/11/2019</a:t>
            </a:fld>
            <a:endParaRPr lang="en-US"/>
          </a:p>
        </p:txBody>
      </p:sp>
      <p:sp>
        <p:nvSpPr>
          <p:cNvPr id="10" name="Slide Number Placeholder 9"/>
          <p:cNvSpPr>
            <a:spLocks noGrp="1"/>
          </p:cNvSpPr>
          <p:nvPr>
            <p:ph type="sldNum" sz="quarter" idx="16"/>
          </p:nvPr>
        </p:nvSpPr>
        <p:spPr/>
        <p:txBody>
          <a:bodyPr rtlCol="0"/>
          <a:lstStyle/>
          <a:p>
            <a:fld id="{B18394EC-998F-4A75-A298-338FFE107B74}" type="slidenum">
              <a:rPr lang="en-US" smtClean="0"/>
              <a:pPr/>
              <a:t>‹#›</a:t>
            </a:fld>
            <a:endParaRPr lang="en-US"/>
          </a:p>
        </p:txBody>
      </p:sp>
      <p:sp>
        <p:nvSpPr>
          <p:cNvPr id="12" name="Footer Placeholder 11"/>
          <p:cNvSpPr>
            <a:spLocks noGrp="1"/>
          </p:cNvSpPr>
          <p:nvPr>
            <p:ph type="ftr" sz="quarter" idx="17"/>
          </p:nvPr>
        </p:nvSpPr>
        <p:spPr>
          <a:xfrm>
            <a:off x="3657600" y="6248206"/>
            <a:ext cx="2373083" cy="365125"/>
          </a:xfrm>
          <a:prstGeom prst="rect">
            <a:avLst/>
          </a:prstGeom>
        </p:spPr>
        <p:txBody>
          <a:bodyPr rtlCol="0"/>
          <a:lstStyle/>
          <a:p>
            <a:endParaRPr lang="en-US"/>
          </a:p>
        </p:txBody>
      </p:sp>
      <p:pic>
        <p:nvPicPr>
          <p:cNvPr id="13" name="Picture 12" descr="A close up of a logo&#10;&#10;Description automatically generated">
            <a:extLst>
              <a:ext uri="{FF2B5EF4-FFF2-40B4-BE49-F238E27FC236}">
                <a16:creationId xmlns:a16="http://schemas.microsoft.com/office/drawing/2014/main" id="{54649366-97B5-4EB8-A621-01291EA231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6153374"/>
            <a:ext cx="986118" cy="64038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fld id="{43DF6957-5894-F046-8566-35093ECAF248}" type="datetime1">
              <a:rPr lang="en-US" smtClean="0"/>
              <a:t>6/11/2019</a:t>
            </a:fld>
            <a:endParaRPr lang="en-US"/>
          </a:p>
        </p:txBody>
      </p:sp>
      <p:sp>
        <p:nvSpPr>
          <p:cNvPr id="12" name="Slide Number Placeholder 11"/>
          <p:cNvSpPr>
            <a:spLocks noGrp="1"/>
          </p:cNvSpPr>
          <p:nvPr>
            <p:ph type="sldNum" sz="quarter" idx="16"/>
          </p:nvPr>
        </p:nvSpPr>
        <p:spPr/>
        <p:txBody>
          <a:bodyPr rtlCol="0"/>
          <a:lstStyle/>
          <a:p>
            <a:fld id="{B18394EC-998F-4A75-A298-338FFE107B74}" type="slidenum">
              <a:rPr lang="en-US" smtClean="0"/>
              <a:pPr/>
              <a:t>‹#›</a:t>
            </a:fld>
            <a:endParaRPr lang="en-US"/>
          </a:p>
        </p:txBody>
      </p:sp>
      <p:sp>
        <p:nvSpPr>
          <p:cNvPr id="14" name="Footer Placeholder 13"/>
          <p:cNvSpPr>
            <a:spLocks noGrp="1"/>
          </p:cNvSpPr>
          <p:nvPr>
            <p:ph type="ftr" sz="quarter" idx="17"/>
          </p:nvPr>
        </p:nvSpPr>
        <p:spPr>
          <a:xfrm>
            <a:off x="3657600" y="6248206"/>
            <a:ext cx="2373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rgbClr val="99201C"/>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06377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pic>
        <p:nvPicPr>
          <p:cNvPr id="17" name="Picture 16" descr="A close up of a logo&#10;&#10;Description automatically generated">
            <a:extLst>
              <a:ext uri="{FF2B5EF4-FFF2-40B4-BE49-F238E27FC236}">
                <a16:creationId xmlns:a16="http://schemas.microsoft.com/office/drawing/2014/main" id="{FB4BDB8B-498D-4411-B606-2E809C15E7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6153374"/>
            <a:ext cx="986118" cy="64038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6096000" y="6248400"/>
            <a:ext cx="2667000" cy="365125"/>
          </a:xfrm>
          <a:prstGeom prst="rect">
            <a:avLst/>
          </a:prstGeom>
        </p:spPr>
        <p:txBody>
          <a:bodyPr/>
          <a:lstStyle/>
          <a:p>
            <a:fld id="{37AEE146-5E09-AC47-BC69-8ACAA1ECD536}" type="datetime1">
              <a:rPr lang="en-US" smtClean="0"/>
              <a:t>6/11/2019</a:t>
            </a:fld>
            <a:endParaRPr lang="en-US"/>
          </a:p>
        </p:txBody>
      </p:sp>
      <p:sp>
        <p:nvSpPr>
          <p:cNvPr id="4" name="Footer Placeholder 3"/>
          <p:cNvSpPr>
            <a:spLocks noGrp="1"/>
          </p:cNvSpPr>
          <p:nvPr>
            <p:ph type="ftr" sz="quarter" idx="11"/>
          </p:nvPr>
        </p:nvSpPr>
        <p:spPr>
          <a:xfrm>
            <a:off x="3657600" y="6248206"/>
            <a:ext cx="2373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pic>
        <p:nvPicPr>
          <p:cNvPr id="6" name="Picture 5" descr="A close up of a logo&#10;&#10;Description automatically generated">
            <a:extLst>
              <a:ext uri="{FF2B5EF4-FFF2-40B4-BE49-F238E27FC236}">
                <a16:creationId xmlns:a16="http://schemas.microsoft.com/office/drawing/2014/main" id="{5B78FFA2-1C63-4BF9-9767-C408343784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6153374"/>
            <a:ext cx="986118" cy="64038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fld id="{31BC9591-C512-3347-8B22-6B0A9D135F52}" type="datetime1">
              <a:rPr lang="en-US" smtClean="0"/>
              <a:t>6/11/2019</a:t>
            </a:fld>
            <a:endParaRPr lang="en-US"/>
          </a:p>
        </p:txBody>
      </p:sp>
      <p:sp>
        <p:nvSpPr>
          <p:cNvPr id="3" name="Footer Placeholder 2"/>
          <p:cNvSpPr>
            <a:spLocks noGrp="1"/>
          </p:cNvSpPr>
          <p:nvPr>
            <p:ph type="ftr" sz="quarter" idx="11"/>
          </p:nvPr>
        </p:nvSpPr>
        <p:spPr>
          <a:xfrm>
            <a:off x="4191000" y="6248206"/>
            <a:ext cx="1839683"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3581400" y="6248400"/>
            <a:ext cx="533400" cy="381000"/>
          </a:xfrm>
        </p:spPr>
        <p:txBody>
          <a:bodyPr/>
          <a:lstStyle>
            <a:lvl1pPr>
              <a:defRPr>
                <a:solidFill>
                  <a:schemeClr val="tx2"/>
                </a:solidFill>
              </a:defRPr>
            </a:lvl1pPr>
          </a:lstStyle>
          <a:p>
            <a:fld id="{B18394EC-998F-4A75-A298-338FFE107B74}" type="slidenum">
              <a:rPr lang="en-US" smtClean="0"/>
              <a:pPr/>
              <a:t>‹#›</a:t>
            </a:fld>
            <a:endParaRPr lang="en-US" dirty="0"/>
          </a:p>
        </p:txBody>
      </p:sp>
      <p:pic>
        <p:nvPicPr>
          <p:cNvPr id="5" name="Picture 4" descr="A close up of a logo&#10;&#10;Description automatically generated">
            <a:extLst>
              <a:ext uri="{FF2B5EF4-FFF2-40B4-BE49-F238E27FC236}">
                <a16:creationId xmlns:a16="http://schemas.microsoft.com/office/drawing/2014/main" id="{02B9B89A-BDAC-4DF0-A01E-242DF5A8C8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6153374"/>
            <a:ext cx="986118" cy="64038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6096000" y="6248400"/>
            <a:ext cx="2667000" cy="365125"/>
          </a:xfrm>
          <a:prstGeom prst="rect">
            <a:avLst/>
          </a:prstGeom>
        </p:spPr>
        <p:txBody>
          <a:bodyPr/>
          <a:lstStyle/>
          <a:p>
            <a:fld id="{6E5BFE22-5D7F-8E4A-AE1E-1CDBB9CD6A0F}" type="datetime1">
              <a:rPr lang="en-US" smtClean="0"/>
              <a:t>6/11/2019</a:t>
            </a:fld>
            <a:endParaRPr lang="en-US"/>
          </a:p>
        </p:txBody>
      </p:sp>
      <p:sp>
        <p:nvSpPr>
          <p:cNvPr id="6" name="Footer Placeholder 5"/>
          <p:cNvSpPr>
            <a:spLocks noGrp="1"/>
          </p:cNvSpPr>
          <p:nvPr>
            <p:ph type="ftr" sz="quarter" idx="11"/>
          </p:nvPr>
        </p:nvSpPr>
        <p:spPr>
          <a:xfrm>
            <a:off x="3657600" y="6248206"/>
            <a:ext cx="2373083"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3" name="Text Placeholder 2"/>
          <p:cNvSpPr>
            <a:spLocks noGrp="1"/>
          </p:cNvSpPr>
          <p:nvPr>
            <p:ph type="body" idx="2"/>
          </p:nvPr>
        </p:nvSpPr>
        <p:spPr>
          <a:xfrm>
            <a:off x="609600" y="1752600"/>
            <a:ext cx="1600200" cy="4343400"/>
          </a:xfrm>
          <a:gradFill flip="none" rotWithShape="1">
            <a:gsLst>
              <a:gs pos="0">
                <a:srgbClr val="063772">
                  <a:alpha val="27000"/>
                </a:srgbClr>
              </a:gs>
              <a:gs pos="90000">
                <a:srgbClr val="FFFFFF">
                  <a:alpha val="0"/>
                </a:srgbClr>
              </a:gs>
            </a:gsLst>
            <a:lin ang="5760000" scaled="0"/>
            <a:tileRect/>
          </a:gra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rgbClr val="06377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8" name="Picture 7" descr="A close up of a logo&#10;&#10;Description automatically generated">
            <a:extLst>
              <a:ext uri="{FF2B5EF4-FFF2-40B4-BE49-F238E27FC236}">
                <a16:creationId xmlns:a16="http://schemas.microsoft.com/office/drawing/2014/main" id="{D8EB8139-71FE-4AF1-9AF7-CC2F8F641E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6153374"/>
            <a:ext cx="986118" cy="64038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9" name="Rectangle 8"/>
          <p:cNvSpPr/>
          <p:nvPr/>
        </p:nvSpPr>
        <p:spPr>
          <a:xfrm>
            <a:off x="-9144" y="4663440"/>
            <a:ext cx="1463040" cy="713232"/>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fld id="{647F7FFB-D920-2C42-914F-29C80E7F4769}" type="datetime1">
              <a:rPr lang="en-US" smtClean="0"/>
              <a:t>6/11/2019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18394EC-998F-4A75-A298-338FFE107B74}" type="slidenum">
              <a:rPr lang="en-US" smtClean="0"/>
              <a:pPr/>
              <a:t>‹#›</a:t>
            </a:fld>
            <a:endParaRPr lang="en-US"/>
          </a:p>
        </p:txBody>
      </p:sp>
      <p:sp>
        <p:nvSpPr>
          <p:cNvPr id="14" name="Footer Placeholder 13"/>
          <p:cNvSpPr>
            <a:spLocks noGrp="1"/>
          </p:cNvSpPr>
          <p:nvPr>
            <p:ph type="ftr" sz="quarter" idx="12"/>
          </p:nvPr>
        </p:nvSpPr>
        <p:spPr>
          <a:xfrm>
            <a:off x="3581400" y="6248206"/>
            <a:ext cx="2590800" cy="365125"/>
          </a:xfrm>
          <a:prstGeom prst="rect">
            <a:avLst/>
          </a:prstGeo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pic>
        <p:nvPicPr>
          <p:cNvPr id="11" name="Picture 10" descr="A close up of a logo&#10;&#10;Description automatically generated">
            <a:extLst>
              <a:ext uri="{FF2B5EF4-FFF2-40B4-BE49-F238E27FC236}">
                <a16:creationId xmlns:a16="http://schemas.microsoft.com/office/drawing/2014/main" id="{A9C8E382-233C-4C9F-8315-2E002EBC04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6153374"/>
            <a:ext cx="986118" cy="64038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8394EC-998F-4A75-A298-338FFE107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www.eoi.es/blogs/mintecon/2013/12/15/direccion-de-proyectos-6/"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E3A5A-2ABE-6547-91A1-5012E32FE216}"/>
              </a:ext>
            </a:extLst>
          </p:cNvPr>
          <p:cNvSpPr>
            <a:spLocks noGrp="1"/>
          </p:cNvSpPr>
          <p:nvPr>
            <p:ph type="ctrTitle"/>
          </p:nvPr>
        </p:nvSpPr>
        <p:spPr>
          <a:xfrm>
            <a:off x="490870" y="1752600"/>
            <a:ext cx="8305800" cy="2209800"/>
          </a:xfrm>
        </p:spPr>
        <p:txBody>
          <a:bodyPr>
            <a:normAutofit/>
          </a:bodyPr>
          <a:lstStyle/>
          <a:p>
            <a:pPr algn="ctr"/>
            <a:r>
              <a:rPr lang="en-US" sz="4000" b="1" dirty="0">
                <a:cs typeface="Arial" panose="020B0604020202020204" pitchFamily="34" charset="0"/>
              </a:rPr>
              <a:t>state of our profession:</a:t>
            </a:r>
            <a:br>
              <a:rPr lang="en-US" sz="4000" b="1" dirty="0">
                <a:cs typeface="Arial" panose="020B0604020202020204" pitchFamily="34" charset="0"/>
              </a:rPr>
            </a:br>
            <a:r>
              <a:rPr lang="en-US" sz="4000" b="1" dirty="0">
                <a:cs typeface="Arial" panose="020B0604020202020204" pitchFamily="34" charset="0"/>
              </a:rPr>
              <a:t>The Challenges and triumphs</a:t>
            </a:r>
            <a:br>
              <a:rPr lang="en-US" sz="4000" b="1" dirty="0">
                <a:cs typeface="Arial" panose="020B0604020202020204" pitchFamily="34" charset="0"/>
              </a:rPr>
            </a:br>
            <a:r>
              <a:rPr lang="en-US" sz="4000" b="1" dirty="0">
                <a:cs typeface="Arial" panose="020B0604020202020204" pitchFamily="34" charset="0"/>
              </a:rPr>
              <a:t>of special education</a:t>
            </a:r>
          </a:p>
        </p:txBody>
      </p:sp>
      <p:sp>
        <p:nvSpPr>
          <p:cNvPr id="3" name="Subtitle 2">
            <a:extLst>
              <a:ext uri="{FF2B5EF4-FFF2-40B4-BE49-F238E27FC236}">
                <a16:creationId xmlns:a16="http://schemas.microsoft.com/office/drawing/2014/main" id="{51E136DF-118C-AC4C-8422-118D20D49A73}"/>
              </a:ext>
            </a:extLst>
          </p:cNvPr>
          <p:cNvSpPr>
            <a:spLocks noGrp="1"/>
          </p:cNvSpPr>
          <p:nvPr>
            <p:ph type="subTitle" idx="1"/>
          </p:nvPr>
        </p:nvSpPr>
        <p:spPr>
          <a:xfrm>
            <a:off x="414670" y="4495800"/>
            <a:ext cx="8458200" cy="1981200"/>
          </a:xfrm>
        </p:spPr>
        <p:txBody>
          <a:bodyPr>
            <a:normAutofit lnSpcReduction="10000"/>
          </a:bodyPr>
          <a:lstStyle/>
          <a:p>
            <a:pPr algn="ctr"/>
            <a:r>
              <a:rPr lang="en-US" sz="2800" dirty="0">
                <a:solidFill>
                  <a:schemeClr val="bg1"/>
                </a:solidFill>
              </a:rPr>
              <a:t>OSEP Briefing</a:t>
            </a:r>
          </a:p>
          <a:p>
            <a:pPr algn="ctr"/>
            <a:r>
              <a:rPr lang="en-US" sz="2800" dirty="0">
                <a:solidFill>
                  <a:schemeClr val="bg1"/>
                </a:solidFill>
              </a:rPr>
              <a:t>June 12, 2019</a:t>
            </a:r>
          </a:p>
          <a:p>
            <a:pPr algn="ctr"/>
            <a:r>
              <a:rPr lang="en-US" sz="2800" dirty="0">
                <a:solidFill>
                  <a:schemeClr val="bg1"/>
                </a:solidFill>
              </a:rPr>
              <a:t>Pioneer Division/Council for Exceptional Children</a:t>
            </a:r>
          </a:p>
          <a:p>
            <a:pPr algn="ctr"/>
            <a:r>
              <a:rPr lang="en-US" sz="2800" dirty="0">
                <a:solidFill>
                  <a:schemeClr val="bg1"/>
                </a:solidFill>
              </a:rPr>
              <a:t>Susan A. Fowler, Mary Ruth Coleman &amp; William K. Bogdan</a:t>
            </a:r>
          </a:p>
        </p:txBody>
      </p:sp>
    </p:spTree>
    <p:extLst>
      <p:ext uri="{BB962C8B-B14F-4D97-AF65-F5344CB8AC3E}">
        <p14:creationId xmlns:p14="http://schemas.microsoft.com/office/powerpoint/2010/main" val="1270741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9D0B-176A-2947-8703-4585ED7B130E}"/>
              </a:ext>
            </a:extLst>
          </p:cNvPr>
          <p:cNvSpPr>
            <a:spLocks noGrp="1"/>
          </p:cNvSpPr>
          <p:nvPr>
            <p:ph type="title"/>
          </p:nvPr>
        </p:nvSpPr>
        <p:spPr>
          <a:xfrm>
            <a:off x="612648" y="144901"/>
            <a:ext cx="8153400" cy="990600"/>
          </a:xfrm>
        </p:spPr>
        <p:txBody>
          <a:bodyPr>
            <a:normAutofit fontScale="90000"/>
          </a:bodyPr>
          <a:lstStyle/>
          <a:p>
            <a:pPr algn="ctr"/>
            <a:r>
              <a:rPr lang="en-US" sz="4000" b="1" dirty="0">
                <a:solidFill>
                  <a:srgbClr val="063772"/>
                </a:solidFill>
              </a:rPr>
              <a:t>Preparedness to Teach Students with Exceptionalities </a:t>
            </a:r>
            <a:r>
              <a:rPr lang="en-US" sz="2700" b="1" dirty="0">
                <a:solidFill>
                  <a:srgbClr val="063772"/>
                </a:solidFill>
              </a:rPr>
              <a:t>(Figure 5) </a:t>
            </a:r>
          </a:p>
        </p:txBody>
      </p:sp>
      <p:sp>
        <p:nvSpPr>
          <p:cNvPr id="3" name="Content Placeholder 2">
            <a:extLst>
              <a:ext uri="{FF2B5EF4-FFF2-40B4-BE49-F238E27FC236}">
                <a16:creationId xmlns:a16="http://schemas.microsoft.com/office/drawing/2014/main" id="{25FB11D1-6886-AA41-8FC3-1ED6089662E6}"/>
              </a:ext>
            </a:extLst>
          </p:cNvPr>
          <p:cNvSpPr>
            <a:spLocks noGrp="1"/>
          </p:cNvSpPr>
          <p:nvPr>
            <p:ph sz="quarter" idx="1"/>
          </p:nvPr>
        </p:nvSpPr>
        <p:spPr/>
        <p:txBody>
          <a:bodyPr>
            <a:normAutofit/>
          </a:bodyPr>
          <a:lstStyle/>
          <a:p>
            <a:pPr marL="0" indent="0">
              <a:buNone/>
            </a:pPr>
            <a:r>
              <a:rPr lang="en-US" sz="2400" b="1" dirty="0"/>
              <a:t>Teachers rate themselves and related service providers as more prepared than other colleagues</a:t>
            </a:r>
            <a:endParaRPr lang="en-US" sz="1800" b="1" dirty="0"/>
          </a:p>
        </p:txBody>
      </p:sp>
      <p:graphicFrame>
        <p:nvGraphicFramePr>
          <p:cNvPr id="7" name="Chart 6">
            <a:extLst>
              <a:ext uri="{FF2B5EF4-FFF2-40B4-BE49-F238E27FC236}">
                <a16:creationId xmlns:a16="http://schemas.microsoft.com/office/drawing/2014/main" id="{00000000-0008-0000-0100-000006000000}"/>
              </a:ext>
            </a:extLst>
          </p:cNvPr>
          <p:cNvGraphicFramePr/>
          <p:nvPr>
            <p:extLst>
              <p:ext uri="{D42A27DB-BD31-4B8C-83A1-F6EECF244321}">
                <p14:modId xmlns:p14="http://schemas.microsoft.com/office/powerpoint/2010/main" val="2008336737"/>
              </p:ext>
            </p:extLst>
          </p:nvPr>
        </p:nvGraphicFramePr>
        <p:xfrm>
          <a:off x="204216" y="2348434"/>
          <a:ext cx="8735568"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22BD3A1-6549-4860-AE87-F7FB5BB01F7C}"/>
              </a:ext>
            </a:extLst>
          </p:cNvPr>
          <p:cNvSpPr txBox="1"/>
          <p:nvPr/>
        </p:nvSpPr>
        <p:spPr>
          <a:xfrm>
            <a:off x="5715000" y="6118661"/>
            <a:ext cx="1329338" cy="707886"/>
          </a:xfrm>
          <a:prstGeom prst="rect">
            <a:avLst/>
          </a:prstGeom>
          <a:noFill/>
        </p:spPr>
        <p:txBody>
          <a:bodyPr wrap="none" rtlCol="0">
            <a:spAutoFit/>
          </a:bodyPr>
          <a:lstStyle/>
          <a:p>
            <a:r>
              <a:rPr lang="en-US" sz="1200" dirty="0"/>
              <a:t>Special educators</a:t>
            </a:r>
            <a:br>
              <a:rPr lang="en-US" sz="1200" dirty="0"/>
            </a:br>
            <a:endParaRPr lang="en-US" sz="200" dirty="0"/>
          </a:p>
          <a:p>
            <a:r>
              <a:rPr lang="en-US" sz="1200" dirty="0"/>
              <a:t>Paraeducators</a:t>
            </a:r>
          </a:p>
          <a:p>
            <a:endParaRPr lang="en-US" sz="200" dirty="0"/>
          </a:p>
          <a:p>
            <a:r>
              <a:rPr lang="en-US" sz="1200" dirty="0"/>
              <a:t>General educators</a:t>
            </a:r>
          </a:p>
        </p:txBody>
      </p:sp>
      <p:sp>
        <p:nvSpPr>
          <p:cNvPr id="5" name="Rectangle 4">
            <a:extLst>
              <a:ext uri="{FF2B5EF4-FFF2-40B4-BE49-F238E27FC236}">
                <a16:creationId xmlns:a16="http://schemas.microsoft.com/office/drawing/2014/main" id="{ADEDABF5-B18A-4BC5-8337-87940B27D626}"/>
              </a:ext>
            </a:extLst>
          </p:cNvPr>
          <p:cNvSpPr/>
          <p:nvPr/>
        </p:nvSpPr>
        <p:spPr>
          <a:xfrm>
            <a:off x="5565648" y="6160770"/>
            <a:ext cx="149352" cy="152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E0CF47-55E7-443B-ABE1-291D597E272A}"/>
              </a:ext>
            </a:extLst>
          </p:cNvPr>
          <p:cNvSpPr/>
          <p:nvPr/>
        </p:nvSpPr>
        <p:spPr>
          <a:xfrm>
            <a:off x="5565648" y="6375037"/>
            <a:ext cx="149352"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1AD92F4-F995-47E3-B3E4-8F8CD92DAED6}"/>
              </a:ext>
            </a:extLst>
          </p:cNvPr>
          <p:cNvSpPr/>
          <p:nvPr/>
        </p:nvSpPr>
        <p:spPr>
          <a:xfrm>
            <a:off x="5565648" y="6600792"/>
            <a:ext cx="149352"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53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ABFC-2F3D-7E49-9CCA-652A25B9A9C3}"/>
              </a:ext>
            </a:extLst>
          </p:cNvPr>
          <p:cNvSpPr>
            <a:spLocks noGrp="1"/>
          </p:cNvSpPr>
          <p:nvPr>
            <p:ph type="title"/>
          </p:nvPr>
        </p:nvSpPr>
        <p:spPr/>
        <p:txBody>
          <a:bodyPr>
            <a:noAutofit/>
          </a:bodyPr>
          <a:lstStyle/>
          <a:p>
            <a:pPr algn="ctr"/>
            <a:r>
              <a:rPr lang="en-US" sz="3600" b="1" dirty="0">
                <a:solidFill>
                  <a:srgbClr val="063772"/>
                </a:solidFill>
              </a:rPr>
              <a:t>Time Available for Planning </a:t>
            </a:r>
            <a:r>
              <a:rPr lang="en-US" sz="2800" b="1" dirty="0">
                <a:solidFill>
                  <a:srgbClr val="063772"/>
                </a:solidFill>
              </a:rPr>
              <a:t>(Figure 6)</a:t>
            </a:r>
          </a:p>
        </p:txBody>
      </p:sp>
      <p:sp>
        <p:nvSpPr>
          <p:cNvPr id="4" name="Oval 3">
            <a:extLst>
              <a:ext uri="{FF2B5EF4-FFF2-40B4-BE49-F238E27FC236}">
                <a16:creationId xmlns:a16="http://schemas.microsoft.com/office/drawing/2014/main" id="{3BD32714-C213-8642-89B1-F0580C69356E}"/>
              </a:ext>
            </a:extLst>
          </p:cNvPr>
          <p:cNvSpPr/>
          <p:nvPr/>
        </p:nvSpPr>
        <p:spPr>
          <a:xfrm>
            <a:off x="6063606" y="3657600"/>
            <a:ext cx="2667000"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7" name="Chart 6">
            <a:extLst>
              <a:ext uri="{FF2B5EF4-FFF2-40B4-BE49-F238E27FC236}">
                <a16:creationId xmlns:a16="http://schemas.microsoft.com/office/drawing/2014/main" id="{E76690EF-AD40-46B5-8D8D-7F3E2CC99DEA}"/>
              </a:ext>
            </a:extLst>
          </p:cNvPr>
          <p:cNvGraphicFramePr/>
          <p:nvPr>
            <p:extLst>
              <p:ext uri="{D42A27DB-BD31-4B8C-83A1-F6EECF244321}">
                <p14:modId xmlns:p14="http://schemas.microsoft.com/office/powerpoint/2010/main" val="2055115911"/>
              </p:ext>
            </p:extLst>
          </p:nvPr>
        </p:nvGraphicFramePr>
        <p:xfrm>
          <a:off x="304800" y="1483242"/>
          <a:ext cx="8461248"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7228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97FC-3E64-A640-8028-768BC98DB345}"/>
              </a:ext>
            </a:extLst>
          </p:cNvPr>
          <p:cNvSpPr>
            <a:spLocks noGrp="1"/>
          </p:cNvSpPr>
          <p:nvPr>
            <p:ph type="title"/>
          </p:nvPr>
        </p:nvSpPr>
        <p:spPr/>
        <p:txBody>
          <a:bodyPr>
            <a:normAutofit/>
          </a:bodyPr>
          <a:lstStyle/>
          <a:p>
            <a:pPr algn="ctr"/>
            <a:r>
              <a:rPr lang="en-US" b="1" dirty="0">
                <a:solidFill>
                  <a:srgbClr val="063772"/>
                </a:solidFill>
              </a:rPr>
              <a:t>Key Takeaways: IEPs</a:t>
            </a:r>
          </a:p>
        </p:txBody>
      </p:sp>
      <p:sp>
        <p:nvSpPr>
          <p:cNvPr id="3" name="Content Placeholder 2">
            <a:extLst>
              <a:ext uri="{FF2B5EF4-FFF2-40B4-BE49-F238E27FC236}">
                <a16:creationId xmlns:a16="http://schemas.microsoft.com/office/drawing/2014/main" id="{AF9E09ED-138D-0F44-AF0D-CD0EFE9CF59B}"/>
              </a:ext>
            </a:extLst>
          </p:cNvPr>
          <p:cNvSpPr>
            <a:spLocks noGrp="1"/>
          </p:cNvSpPr>
          <p:nvPr>
            <p:ph sz="quarter" idx="1"/>
          </p:nvPr>
        </p:nvSpPr>
        <p:spPr>
          <a:xfrm>
            <a:off x="612648" y="1600200"/>
            <a:ext cx="8251952" cy="4635500"/>
          </a:xfrm>
        </p:spPr>
        <p:txBody>
          <a:bodyPr>
            <a:normAutofit/>
          </a:bodyPr>
          <a:lstStyle/>
          <a:p>
            <a:pPr>
              <a:buFont typeface="Wingdings" pitchFamily="2" charset="2"/>
              <a:buChar char="Ø"/>
            </a:pPr>
            <a:r>
              <a:rPr lang="en-US" sz="2800" dirty="0">
                <a:solidFill>
                  <a:srgbClr val="063772"/>
                </a:solidFill>
              </a:rPr>
              <a:t>The IEP is a living, breathing document used to guide and plan instruction.</a:t>
            </a:r>
          </a:p>
          <a:p>
            <a:pPr>
              <a:buFont typeface="Wingdings" pitchFamily="2" charset="2"/>
              <a:buChar char="Ø"/>
            </a:pPr>
            <a:r>
              <a:rPr lang="en-US" sz="2800" dirty="0">
                <a:solidFill>
                  <a:srgbClr val="063772"/>
                </a:solidFill>
              </a:rPr>
              <a:t>Teachers report general education colleagues are less well prepared to support IEP goals.</a:t>
            </a:r>
          </a:p>
          <a:p>
            <a:pPr>
              <a:buFont typeface="Wingdings" pitchFamily="2" charset="2"/>
              <a:buChar char="Ø"/>
            </a:pPr>
            <a:r>
              <a:rPr lang="en-US" sz="2800" dirty="0">
                <a:solidFill>
                  <a:srgbClr val="063772"/>
                </a:solidFill>
              </a:rPr>
              <a:t>Teachers need more time to work with the IEP teams for planning and implementing.</a:t>
            </a:r>
          </a:p>
          <a:p>
            <a:pPr marL="0" indent="0">
              <a:buNone/>
            </a:pPr>
            <a:endParaRPr lang="en-US" sz="2800" dirty="0">
              <a:solidFill>
                <a:srgbClr val="063772"/>
              </a:solidFill>
            </a:endParaRPr>
          </a:p>
        </p:txBody>
      </p:sp>
      <p:pic>
        <p:nvPicPr>
          <p:cNvPr id="5" name="Picture 4">
            <a:extLst>
              <a:ext uri="{FF2B5EF4-FFF2-40B4-BE49-F238E27FC236}">
                <a16:creationId xmlns:a16="http://schemas.microsoft.com/office/drawing/2014/main" id="{D69BD4D0-0B8E-4C41-9C6A-48FB41EDC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267200"/>
            <a:ext cx="2307870" cy="1796125"/>
          </a:xfrm>
          <a:prstGeom prst="rect">
            <a:avLst/>
          </a:prstGeom>
        </p:spPr>
      </p:pic>
    </p:spTree>
    <p:extLst>
      <p:ext uri="{BB962C8B-B14F-4D97-AF65-F5344CB8AC3E}">
        <p14:creationId xmlns:p14="http://schemas.microsoft.com/office/powerpoint/2010/main" val="188806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97FC-3E64-A640-8028-768BC98DB345}"/>
              </a:ext>
            </a:extLst>
          </p:cNvPr>
          <p:cNvSpPr>
            <a:spLocks noGrp="1"/>
          </p:cNvSpPr>
          <p:nvPr>
            <p:ph type="title"/>
          </p:nvPr>
        </p:nvSpPr>
        <p:spPr/>
        <p:txBody>
          <a:bodyPr>
            <a:noAutofit/>
          </a:bodyPr>
          <a:lstStyle/>
          <a:p>
            <a:pPr algn="ctr"/>
            <a:r>
              <a:rPr lang="en-US" sz="3600" b="1" dirty="0">
                <a:solidFill>
                  <a:srgbClr val="063772"/>
                </a:solidFill>
              </a:rPr>
              <a:t>Reflective Response:</a:t>
            </a:r>
            <a:br>
              <a:rPr lang="en-US" sz="3600" b="1" dirty="0">
                <a:solidFill>
                  <a:srgbClr val="063772"/>
                </a:solidFill>
              </a:rPr>
            </a:br>
            <a:r>
              <a:rPr lang="en-US" sz="3600" b="1" dirty="0">
                <a:solidFill>
                  <a:srgbClr val="063772"/>
                </a:solidFill>
              </a:rPr>
              <a:t>In What Ways Might We….</a:t>
            </a:r>
          </a:p>
        </p:txBody>
      </p:sp>
      <p:sp>
        <p:nvSpPr>
          <p:cNvPr id="3" name="Content Placeholder 2">
            <a:extLst>
              <a:ext uri="{FF2B5EF4-FFF2-40B4-BE49-F238E27FC236}">
                <a16:creationId xmlns:a16="http://schemas.microsoft.com/office/drawing/2014/main" id="{AF9E09ED-138D-0F44-AF0D-CD0EFE9CF59B}"/>
              </a:ext>
            </a:extLst>
          </p:cNvPr>
          <p:cNvSpPr>
            <a:spLocks noGrp="1"/>
          </p:cNvSpPr>
          <p:nvPr>
            <p:ph sz="quarter" idx="1"/>
          </p:nvPr>
        </p:nvSpPr>
        <p:spPr>
          <a:xfrm>
            <a:off x="612648" y="1600200"/>
            <a:ext cx="8251952" cy="4635500"/>
          </a:xfrm>
        </p:spPr>
        <p:txBody>
          <a:bodyPr>
            <a:normAutofit/>
          </a:bodyPr>
          <a:lstStyle/>
          <a:p>
            <a:pPr>
              <a:buFont typeface="Wingdings" pitchFamily="2" charset="2"/>
              <a:buChar char="Ø"/>
            </a:pPr>
            <a:r>
              <a:rPr lang="en-US" sz="2800" dirty="0">
                <a:solidFill>
                  <a:srgbClr val="063772"/>
                </a:solidFill>
              </a:rPr>
              <a:t>Nurture the capacity of general education colleagues’ ability to support students in reaching IEP goals?</a:t>
            </a:r>
          </a:p>
          <a:p>
            <a:pPr>
              <a:buFont typeface="Wingdings" pitchFamily="2" charset="2"/>
              <a:buChar char="Ø"/>
            </a:pPr>
            <a:r>
              <a:rPr lang="en-US" sz="2800" dirty="0">
                <a:solidFill>
                  <a:srgbClr val="063772"/>
                </a:solidFill>
              </a:rPr>
              <a:t>Promote creative uses of schedules to structure time for IEP development and implementation?</a:t>
            </a:r>
          </a:p>
          <a:p>
            <a:pPr>
              <a:buFont typeface="Wingdings" pitchFamily="2" charset="2"/>
              <a:buChar char="Ø"/>
            </a:pPr>
            <a:r>
              <a:rPr lang="en-US" sz="2800" dirty="0">
                <a:solidFill>
                  <a:srgbClr val="063772"/>
                </a:solidFill>
              </a:rPr>
              <a:t>Identify strategies that foster greater collaboration and engagement across general and special education?</a:t>
            </a:r>
          </a:p>
          <a:p>
            <a:pPr>
              <a:buFont typeface="Wingdings" pitchFamily="2" charset="2"/>
              <a:buChar char="Ø"/>
            </a:pPr>
            <a:endParaRPr lang="en-US" sz="2800" dirty="0">
              <a:solidFill>
                <a:srgbClr val="063772"/>
              </a:solidFill>
            </a:endParaRPr>
          </a:p>
          <a:p>
            <a:pPr marL="0" indent="0">
              <a:buNone/>
            </a:pPr>
            <a:endParaRPr lang="en-US" sz="2800" dirty="0">
              <a:solidFill>
                <a:srgbClr val="063772"/>
              </a:solidFill>
            </a:endParaRPr>
          </a:p>
        </p:txBody>
      </p:sp>
    </p:spTree>
    <p:extLst>
      <p:ext uri="{BB962C8B-B14F-4D97-AF65-F5344CB8AC3E}">
        <p14:creationId xmlns:p14="http://schemas.microsoft.com/office/powerpoint/2010/main" val="2048731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1124A2-9EC3-473E-AF68-A547AC495627}"/>
              </a:ext>
            </a:extLst>
          </p:cNvPr>
          <p:cNvSpPr>
            <a:spLocks noGrp="1"/>
          </p:cNvSpPr>
          <p:nvPr>
            <p:ph type="body" idx="1"/>
          </p:nvPr>
        </p:nvSpPr>
        <p:spPr/>
        <p:txBody>
          <a:bodyPr>
            <a:normAutofit/>
          </a:bodyPr>
          <a:lstStyle/>
          <a:p>
            <a:r>
              <a:rPr lang="en-US" sz="4400" dirty="0">
                <a:solidFill>
                  <a:srgbClr val="063772"/>
                </a:solidFill>
              </a:rPr>
              <a:t>Section II: Competence Using Recommended Practices </a:t>
            </a:r>
            <a:endParaRPr lang="en-US" sz="4400" dirty="0"/>
          </a:p>
        </p:txBody>
      </p:sp>
      <p:sp>
        <p:nvSpPr>
          <p:cNvPr id="2" name="Title 1">
            <a:extLst>
              <a:ext uri="{FF2B5EF4-FFF2-40B4-BE49-F238E27FC236}">
                <a16:creationId xmlns:a16="http://schemas.microsoft.com/office/drawing/2014/main" id="{5052DD98-BB14-8B4F-9588-11DD0A03E912}"/>
              </a:ext>
            </a:extLst>
          </p:cNvPr>
          <p:cNvSpPr>
            <a:spLocks noGrp="1"/>
          </p:cNvSpPr>
          <p:nvPr>
            <p:ph type="title"/>
          </p:nvPr>
        </p:nvSpPr>
        <p:spPr>
          <a:xfrm>
            <a:off x="1371600" y="1143000"/>
            <a:ext cx="7620000" cy="1143000"/>
          </a:xfrm>
        </p:spPr>
        <p:txBody>
          <a:bodyPr>
            <a:noAutofit/>
          </a:bodyPr>
          <a:lstStyle/>
          <a:p>
            <a:r>
              <a:rPr lang="en-US" sz="4800" b="1" dirty="0">
                <a:solidFill>
                  <a:schemeClr val="bg1"/>
                </a:solidFill>
              </a:rPr>
              <a:t>FINDINGS</a:t>
            </a:r>
          </a:p>
        </p:txBody>
      </p:sp>
      <p:graphicFrame>
        <p:nvGraphicFramePr>
          <p:cNvPr id="5" name="Diagram 4">
            <a:extLst>
              <a:ext uri="{FF2B5EF4-FFF2-40B4-BE49-F238E27FC236}">
                <a16:creationId xmlns:a16="http://schemas.microsoft.com/office/drawing/2014/main" id="{C8010FA6-DDA6-49C0-ABC2-FE38AB39CBF3}"/>
              </a:ext>
            </a:extLst>
          </p:cNvPr>
          <p:cNvGraphicFramePr/>
          <p:nvPr>
            <p:extLst>
              <p:ext uri="{D42A27DB-BD31-4B8C-83A1-F6EECF244321}">
                <p14:modId xmlns:p14="http://schemas.microsoft.com/office/powerpoint/2010/main" val="2360628861"/>
              </p:ext>
            </p:extLst>
          </p:nvPr>
        </p:nvGraphicFramePr>
        <p:xfrm>
          <a:off x="4038600" y="3810000"/>
          <a:ext cx="4793900" cy="2883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76F75F85-E57E-44CE-A60F-9BAE32BE77A6}"/>
              </a:ext>
            </a:extLst>
          </p:cNvPr>
          <p:cNvGrpSpPr/>
          <p:nvPr/>
        </p:nvGrpSpPr>
        <p:grpSpPr>
          <a:xfrm>
            <a:off x="5975300" y="4895150"/>
            <a:ext cx="1238699" cy="1167289"/>
            <a:chOff x="2708656" y="1574800"/>
            <a:chExt cx="2438400" cy="2438400"/>
          </a:xfrm>
        </p:grpSpPr>
        <p:sp>
          <p:nvSpPr>
            <p:cNvPr id="7" name="Oval 6">
              <a:extLst>
                <a:ext uri="{FF2B5EF4-FFF2-40B4-BE49-F238E27FC236}">
                  <a16:creationId xmlns:a16="http://schemas.microsoft.com/office/drawing/2014/main" id="{FB3B8F30-51A4-4E0A-BFC6-A6CAD1F5CC8B}"/>
                </a:ext>
              </a:extLst>
            </p:cNvPr>
            <p:cNvSpPr/>
            <p:nvPr/>
          </p:nvSpPr>
          <p:spPr>
            <a:xfrm>
              <a:off x="2708656" y="1574800"/>
              <a:ext cx="2438400" cy="2438400"/>
            </a:xfrm>
            <a:prstGeom prst="ellipse">
              <a:avLst/>
            </a:prstGeom>
            <a:solidFill>
              <a:srgbClr val="FF0000">
                <a:alpha val="87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8" name="Oval 4">
              <a:extLst>
                <a:ext uri="{FF2B5EF4-FFF2-40B4-BE49-F238E27FC236}">
                  <a16:creationId xmlns:a16="http://schemas.microsoft.com/office/drawing/2014/main" id="{4712159E-A889-4FBA-944A-8CE40E307303}"/>
                </a:ext>
              </a:extLst>
            </p:cNvPr>
            <p:cNvSpPr txBox="1"/>
            <p:nvPr/>
          </p:nvSpPr>
          <p:spPr>
            <a:xfrm>
              <a:off x="3196336" y="2123440"/>
              <a:ext cx="1463040" cy="134112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1600" kern="1200" dirty="0"/>
                <a:t>Student Learning</a:t>
              </a:r>
            </a:p>
          </p:txBody>
        </p:sp>
      </p:grpSp>
    </p:spTree>
    <p:extLst>
      <p:ext uri="{BB962C8B-B14F-4D97-AF65-F5344CB8AC3E}">
        <p14:creationId xmlns:p14="http://schemas.microsoft.com/office/powerpoint/2010/main" val="3672694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CB59-5DC0-AD47-9D40-2FB3337AAE21}"/>
              </a:ext>
            </a:extLst>
          </p:cNvPr>
          <p:cNvSpPr>
            <a:spLocks noGrp="1"/>
          </p:cNvSpPr>
          <p:nvPr>
            <p:ph type="title"/>
          </p:nvPr>
        </p:nvSpPr>
        <p:spPr/>
        <p:txBody>
          <a:bodyPr>
            <a:noAutofit/>
          </a:bodyPr>
          <a:lstStyle/>
          <a:p>
            <a:pPr algn="ctr"/>
            <a:r>
              <a:rPr lang="en-US" sz="3600" b="1" dirty="0">
                <a:solidFill>
                  <a:srgbClr val="063772"/>
                </a:solidFill>
              </a:rPr>
              <a:t>Competence in Use of Assessment Practices </a:t>
            </a:r>
            <a:r>
              <a:rPr lang="en-US" sz="2400" b="1" dirty="0">
                <a:solidFill>
                  <a:srgbClr val="063772"/>
                </a:solidFill>
              </a:rPr>
              <a:t>(Figure 7)</a:t>
            </a:r>
          </a:p>
        </p:txBody>
      </p:sp>
      <p:graphicFrame>
        <p:nvGraphicFramePr>
          <p:cNvPr id="7" name="Chart 6">
            <a:extLst>
              <a:ext uri="{FF2B5EF4-FFF2-40B4-BE49-F238E27FC236}">
                <a16:creationId xmlns:a16="http://schemas.microsoft.com/office/drawing/2014/main" id="{00000000-0008-0000-0400-000002000000}"/>
              </a:ext>
            </a:extLst>
          </p:cNvPr>
          <p:cNvGraphicFramePr/>
          <p:nvPr>
            <p:extLst>
              <p:ext uri="{D42A27DB-BD31-4B8C-83A1-F6EECF244321}">
                <p14:modId xmlns:p14="http://schemas.microsoft.com/office/powerpoint/2010/main" val="3780115094"/>
              </p:ext>
            </p:extLst>
          </p:nvPr>
        </p:nvGraphicFramePr>
        <p:xfrm>
          <a:off x="268224" y="1600200"/>
          <a:ext cx="8842248"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293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CB59-5DC0-AD47-9D40-2FB3337AAE21}"/>
              </a:ext>
            </a:extLst>
          </p:cNvPr>
          <p:cNvSpPr>
            <a:spLocks noGrp="1"/>
          </p:cNvSpPr>
          <p:nvPr>
            <p:ph type="title"/>
          </p:nvPr>
        </p:nvSpPr>
        <p:spPr/>
        <p:txBody>
          <a:bodyPr>
            <a:noAutofit/>
          </a:bodyPr>
          <a:lstStyle/>
          <a:p>
            <a:pPr algn="ctr"/>
            <a:r>
              <a:rPr lang="en-US" sz="3600" b="1" dirty="0">
                <a:solidFill>
                  <a:srgbClr val="063772"/>
                </a:solidFill>
              </a:rPr>
              <a:t>Competence in Use of Instructional Practices </a:t>
            </a:r>
            <a:r>
              <a:rPr lang="en-US" sz="2400" b="1" dirty="0">
                <a:solidFill>
                  <a:srgbClr val="063772"/>
                </a:solidFill>
              </a:rPr>
              <a:t>(Figure 8) </a:t>
            </a:r>
          </a:p>
        </p:txBody>
      </p:sp>
      <p:graphicFrame>
        <p:nvGraphicFramePr>
          <p:cNvPr id="7" name="Chart 6">
            <a:extLst>
              <a:ext uri="{FF2B5EF4-FFF2-40B4-BE49-F238E27FC236}">
                <a16:creationId xmlns:a16="http://schemas.microsoft.com/office/drawing/2014/main" id="{00000000-0008-0000-0400-000002000000}"/>
              </a:ext>
            </a:extLst>
          </p:cNvPr>
          <p:cNvGraphicFramePr/>
          <p:nvPr>
            <p:extLst>
              <p:ext uri="{D42A27DB-BD31-4B8C-83A1-F6EECF244321}">
                <p14:modId xmlns:p14="http://schemas.microsoft.com/office/powerpoint/2010/main" val="4036627390"/>
              </p:ext>
            </p:extLst>
          </p:nvPr>
        </p:nvGraphicFramePr>
        <p:xfrm>
          <a:off x="76200" y="1600200"/>
          <a:ext cx="89154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92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CB59-5DC0-AD47-9D40-2FB3337AAE21}"/>
              </a:ext>
            </a:extLst>
          </p:cNvPr>
          <p:cNvSpPr>
            <a:spLocks noGrp="1"/>
          </p:cNvSpPr>
          <p:nvPr>
            <p:ph type="title"/>
          </p:nvPr>
        </p:nvSpPr>
        <p:spPr>
          <a:xfrm>
            <a:off x="152400" y="228600"/>
            <a:ext cx="8763000" cy="990600"/>
          </a:xfrm>
        </p:spPr>
        <p:txBody>
          <a:bodyPr>
            <a:noAutofit/>
          </a:bodyPr>
          <a:lstStyle/>
          <a:p>
            <a:pPr algn="ctr"/>
            <a:r>
              <a:rPr lang="en-US" sz="3600" b="1" dirty="0">
                <a:solidFill>
                  <a:srgbClr val="063772"/>
                </a:solidFill>
              </a:rPr>
              <a:t>Competence in Use of Classroom Organizational Practices </a:t>
            </a:r>
            <a:r>
              <a:rPr lang="en-US" sz="2400" b="1" dirty="0">
                <a:solidFill>
                  <a:srgbClr val="063772"/>
                </a:solidFill>
              </a:rPr>
              <a:t>(Figure 9)</a:t>
            </a:r>
          </a:p>
        </p:txBody>
      </p:sp>
      <p:graphicFrame>
        <p:nvGraphicFramePr>
          <p:cNvPr id="7" name="Chart 6">
            <a:extLst>
              <a:ext uri="{FF2B5EF4-FFF2-40B4-BE49-F238E27FC236}">
                <a16:creationId xmlns:a16="http://schemas.microsoft.com/office/drawing/2014/main" id="{00000000-0008-0000-0400-000002000000}"/>
              </a:ext>
            </a:extLst>
          </p:cNvPr>
          <p:cNvGraphicFramePr/>
          <p:nvPr>
            <p:extLst>
              <p:ext uri="{D42A27DB-BD31-4B8C-83A1-F6EECF244321}">
                <p14:modId xmlns:p14="http://schemas.microsoft.com/office/powerpoint/2010/main" val="4219921447"/>
              </p:ext>
            </p:extLst>
          </p:nvPr>
        </p:nvGraphicFramePr>
        <p:xfrm>
          <a:off x="315433" y="1828800"/>
          <a:ext cx="86106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999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CB59-5DC0-AD47-9D40-2FB3337AAE21}"/>
              </a:ext>
            </a:extLst>
          </p:cNvPr>
          <p:cNvSpPr>
            <a:spLocks noGrp="1"/>
          </p:cNvSpPr>
          <p:nvPr>
            <p:ph type="title"/>
          </p:nvPr>
        </p:nvSpPr>
        <p:spPr>
          <a:xfrm>
            <a:off x="152400" y="228600"/>
            <a:ext cx="8763000" cy="990600"/>
          </a:xfrm>
        </p:spPr>
        <p:txBody>
          <a:bodyPr>
            <a:noAutofit/>
          </a:bodyPr>
          <a:lstStyle/>
          <a:p>
            <a:pPr algn="ctr"/>
            <a:r>
              <a:rPr lang="en-US" sz="3600" b="1" dirty="0">
                <a:solidFill>
                  <a:srgbClr val="063772"/>
                </a:solidFill>
              </a:rPr>
              <a:t>Competence in Use of Disciplinary Strategies </a:t>
            </a:r>
            <a:r>
              <a:rPr lang="en-US" sz="2400" b="1" dirty="0">
                <a:solidFill>
                  <a:srgbClr val="063772"/>
                </a:solidFill>
              </a:rPr>
              <a:t>(Figure 10)</a:t>
            </a:r>
          </a:p>
        </p:txBody>
      </p:sp>
      <p:graphicFrame>
        <p:nvGraphicFramePr>
          <p:cNvPr id="7" name="Chart 6">
            <a:extLst>
              <a:ext uri="{FF2B5EF4-FFF2-40B4-BE49-F238E27FC236}">
                <a16:creationId xmlns:a16="http://schemas.microsoft.com/office/drawing/2014/main" id="{00000000-0008-0000-0400-000002000000}"/>
              </a:ext>
            </a:extLst>
          </p:cNvPr>
          <p:cNvGraphicFramePr/>
          <p:nvPr>
            <p:extLst>
              <p:ext uri="{D42A27DB-BD31-4B8C-83A1-F6EECF244321}">
                <p14:modId xmlns:p14="http://schemas.microsoft.com/office/powerpoint/2010/main" val="3698221771"/>
              </p:ext>
            </p:extLst>
          </p:nvPr>
        </p:nvGraphicFramePr>
        <p:xfrm>
          <a:off x="163033" y="1828800"/>
          <a:ext cx="87630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7247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4416-3A9B-E84F-9450-75894681CD7B}"/>
              </a:ext>
            </a:extLst>
          </p:cNvPr>
          <p:cNvSpPr>
            <a:spLocks noGrp="1"/>
          </p:cNvSpPr>
          <p:nvPr>
            <p:ph type="title"/>
          </p:nvPr>
        </p:nvSpPr>
        <p:spPr>
          <a:xfrm>
            <a:off x="612648" y="228600"/>
            <a:ext cx="8153400" cy="990600"/>
          </a:xfrm>
        </p:spPr>
        <p:txBody>
          <a:bodyPr>
            <a:noAutofit/>
          </a:bodyPr>
          <a:lstStyle/>
          <a:p>
            <a:pPr algn="ctr"/>
            <a:r>
              <a:rPr lang="en-US" sz="3600" b="1" dirty="0">
                <a:solidFill>
                  <a:srgbClr val="063772"/>
                </a:solidFill>
              </a:rPr>
              <a:t>Key Takeaways: Teachers’ Competence in Recommended Practices</a:t>
            </a:r>
          </a:p>
        </p:txBody>
      </p:sp>
      <p:sp>
        <p:nvSpPr>
          <p:cNvPr id="3" name="Content Placeholder 2">
            <a:extLst>
              <a:ext uri="{FF2B5EF4-FFF2-40B4-BE49-F238E27FC236}">
                <a16:creationId xmlns:a16="http://schemas.microsoft.com/office/drawing/2014/main" id="{CC09BFC4-F132-9147-B8B8-3BAA9A90648F}"/>
              </a:ext>
            </a:extLst>
          </p:cNvPr>
          <p:cNvSpPr>
            <a:spLocks noGrp="1"/>
          </p:cNvSpPr>
          <p:nvPr>
            <p:ph sz="quarter" idx="1"/>
          </p:nvPr>
        </p:nvSpPr>
        <p:spPr>
          <a:xfrm>
            <a:off x="612648" y="1676400"/>
            <a:ext cx="8153400" cy="4419600"/>
          </a:xfrm>
        </p:spPr>
        <p:txBody>
          <a:bodyPr>
            <a:normAutofit/>
          </a:bodyPr>
          <a:lstStyle/>
          <a:p>
            <a:pPr>
              <a:buFont typeface="Wingdings" pitchFamily="2" charset="2"/>
              <a:buChar char="Ø"/>
            </a:pPr>
            <a:r>
              <a:rPr lang="en-US" sz="2800" dirty="0">
                <a:solidFill>
                  <a:srgbClr val="063772"/>
                </a:solidFill>
              </a:rPr>
              <a:t>Teachers rate themselves as very to extremely competent in the use of most classroom-practices.</a:t>
            </a:r>
          </a:p>
          <a:p>
            <a:pPr>
              <a:buFont typeface="Wingdings" pitchFamily="2" charset="2"/>
              <a:buChar char="Ø"/>
            </a:pPr>
            <a:r>
              <a:rPr lang="en-US" sz="2800" dirty="0">
                <a:solidFill>
                  <a:srgbClr val="063772"/>
                </a:solidFill>
              </a:rPr>
              <a:t>More than half, however, identified areas of need with culturally relevant practices.</a:t>
            </a:r>
          </a:p>
          <a:p>
            <a:pPr>
              <a:buFont typeface="Wingdings" pitchFamily="2" charset="2"/>
              <a:buChar char="Ø"/>
            </a:pPr>
            <a:r>
              <a:rPr lang="en-US" sz="2800" dirty="0">
                <a:solidFill>
                  <a:srgbClr val="063772"/>
                </a:solidFill>
              </a:rPr>
              <a:t>The use of strength-based approaches and High-Leverage Practices were additional areas of</a:t>
            </a:r>
          </a:p>
          <a:p>
            <a:pPr marL="0" indent="0">
              <a:buNone/>
            </a:pPr>
            <a:r>
              <a:rPr lang="en-US" sz="2800" dirty="0">
                <a:solidFill>
                  <a:srgbClr val="063772"/>
                </a:solidFill>
              </a:rPr>
              <a:t>   need.</a:t>
            </a:r>
          </a:p>
          <a:p>
            <a:pPr marL="0" indent="0">
              <a:buNone/>
            </a:pPr>
            <a:endParaRPr lang="en-US" sz="2900" dirty="0">
              <a:solidFill>
                <a:srgbClr val="063772"/>
              </a:solidFill>
            </a:endParaRPr>
          </a:p>
        </p:txBody>
      </p:sp>
      <p:pic>
        <p:nvPicPr>
          <p:cNvPr id="4" name="Picture 3">
            <a:extLst>
              <a:ext uri="{FF2B5EF4-FFF2-40B4-BE49-F238E27FC236}">
                <a16:creationId xmlns:a16="http://schemas.microsoft.com/office/drawing/2014/main" id="{48963047-80CD-764A-B829-9D5EB1E52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642426"/>
            <a:ext cx="2438400" cy="1897711"/>
          </a:xfrm>
          <a:prstGeom prst="rect">
            <a:avLst/>
          </a:prstGeom>
        </p:spPr>
      </p:pic>
    </p:spTree>
    <p:extLst>
      <p:ext uri="{BB962C8B-B14F-4D97-AF65-F5344CB8AC3E}">
        <p14:creationId xmlns:p14="http://schemas.microsoft.com/office/powerpoint/2010/main" val="238829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80E4-1844-A24D-9620-BFE24E8CA23E}"/>
              </a:ext>
            </a:extLst>
          </p:cNvPr>
          <p:cNvSpPr>
            <a:spLocks noGrp="1"/>
          </p:cNvSpPr>
          <p:nvPr>
            <p:ph type="title"/>
          </p:nvPr>
        </p:nvSpPr>
        <p:spPr/>
        <p:txBody>
          <a:bodyPr>
            <a:normAutofit/>
          </a:bodyPr>
          <a:lstStyle/>
          <a:p>
            <a:pPr algn="ctr"/>
            <a:r>
              <a:rPr lang="en-US" sz="3600" b="1" dirty="0">
                <a:solidFill>
                  <a:srgbClr val="063772"/>
                </a:solidFill>
                <a:cs typeface="Arial" panose="020B0604020202020204" pitchFamily="34" charset="0"/>
              </a:rPr>
              <a:t>Presentation Agenda</a:t>
            </a:r>
          </a:p>
        </p:txBody>
      </p:sp>
      <p:sp>
        <p:nvSpPr>
          <p:cNvPr id="3" name="Content Placeholder 2">
            <a:extLst>
              <a:ext uri="{FF2B5EF4-FFF2-40B4-BE49-F238E27FC236}">
                <a16:creationId xmlns:a16="http://schemas.microsoft.com/office/drawing/2014/main" id="{346202E4-3199-FC46-8F14-46B7046960B8}"/>
              </a:ext>
            </a:extLst>
          </p:cNvPr>
          <p:cNvSpPr>
            <a:spLocks noGrp="1"/>
          </p:cNvSpPr>
          <p:nvPr>
            <p:ph sz="quarter" idx="1"/>
          </p:nvPr>
        </p:nvSpPr>
        <p:spPr>
          <a:xfrm>
            <a:off x="612648" y="1752600"/>
            <a:ext cx="8226552" cy="4495800"/>
          </a:xfrm>
        </p:spPr>
        <p:txBody>
          <a:bodyPr>
            <a:normAutofit fontScale="92500" lnSpcReduction="20000"/>
          </a:bodyPr>
          <a:lstStyle/>
          <a:p>
            <a:r>
              <a:rPr lang="en-US" b="1" dirty="0">
                <a:solidFill>
                  <a:srgbClr val="063772"/>
                </a:solidFill>
                <a:cs typeface="Arial" panose="020B0604020202020204" pitchFamily="34" charset="0"/>
              </a:rPr>
              <a:t>Overview of the “State of the Special Education Profession” Survey</a:t>
            </a:r>
          </a:p>
          <a:p>
            <a:r>
              <a:rPr lang="en-US" b="1" dirty="0">
                <a:solidFill>
                  <a:srgbClr val="063772"/>
                </a:solidFill>
                <a:cs typeface="Arial" panose="020B0604020202020204" pitchFamily="34" charset="0"/>
              </a:rPr>
              <a:t>Voice of the Teachers: Survey Findings</a:t>
            </a:r>
          </a:p>
          <a:p>
            <a:pPr lvl="1"/>
            <a:r>
              <a:rPr lang="en-US" dirty="0">
                <a:solidFill>
                  <a:srgbClr val="063772"/>
                </a:solidFill>
                <a:cs typeface="Arial" panose="020B0604020202020204" pitchFamily="34" charset="0"/>
              </a:rPr>
              <a:t>Role of the IEP in Specialized Instruction</a:t>
            </a:r>
          </a:p>
          <a:p>
            <a:pPr lvl="1"/>
            <a:r>
              <a:rPr lang="en-US" dirty="0">
                <a:solidFill>
                  <a:srgbClr val="063772"/>
                </a:solidFill>
                <a:cs typeface="Arial" panose="020B0604020202020204" pitchFamily="34" charset="0"/>
              </a:rPr>
              <a:t>Competence Using Recommended Practices</a:t>
            </a:r>
          </a:p>
          <a:p>
            <a:pPr lvl="1"/>
            <a:r>
              <a:rPr lang="en-US" dirty="0">
                <a:solidFill>
                  <a:srgbClr val="063772"/>
                </a:solidFill>
                <a:cs typeface="Arial" panose="020B0604020202020204" pitchFamily="34" charset="0"/>
              </a:rPr>
              <a:t>Engagement with Families</a:t>
            </a:r>
          </a:p>
          <a:p>
            <a:pPr lvl="1"/>
            <a:r>
              <a:rPr lang="en-US" dirty="0">
                <a:solidFill>
                  <a:srgbClr val="063772"/>
                </a:solidFill>
                <a:cs typeface="Arial" panose="020B0604020202020204" pitchFamily="34" charset="0"/>
              </a:rPr>
              <a:t>Systems-Level Supports</a:t>
            </a:r>
          </a:p>
          <a:p>
            <a:pPr lvl="1"/>
            <a:r>
              <a:rPr lang="en-US" dirty="0">
                <a:solidFill>
                  <a:srgbClr val="063772"/>
                </a:solidFill>
                <a:cs typeface="Arial" panose="020B0604020202020204" pitchFamily="34" charset="0"/>
              </a:rPr>
              <a:t>What Teachers Need to Be Successful</a:t>
            </a:r>
          </a:p>
          <a:p>
            <a:pPr lvl="1"/>
            <a:r>
              <a:rPr lang="en-US" dirty="0">
                <a:solidFill>
                  <a:schemeClr val="accent2"/>
                </a:solidFill>
                <a:cs typeface="Arial" panose="020B0604020202020204" pitchFamily="34" charset="0"/>
              </a:rPr>
              <a:t>OSEP Leadership for Student Success</a:t>
            </a:r>
          </a:p>
          <a:p>
            <a:r>
              <a:rPr lang="en-US" b="1" dirty="0">
                <a:solidFill>
                  <a:srgbClr val="063772"/>
                </a:solidFill>
                <a:cs typeface="Arial" panose="020B0604020202020204" pitchFamily="34" charset="0"/>
              </a:rPr>
              <a:t>Next Steps for Special Education: Policy, Professional Development, Programming</a:t>
            </a:r>
          </a:p>
        </p:txBody>
      </p:sp>
    </p:spTree>
    <p:extLst>
      <p:ext uri="{BB962C8B-B14F-4D97-AF65-F5344CB8AC3E}">
        <p14:creationId xmlns:p14="http://schemas.microsoft.com/office/powerpoint/2010/main" val="3678514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97FC-3E64-A640-8028-768BC98DB345}"/>
              </a:ext>
            </a:extLst>
          </p:cNvPr>
          <p:cNvSpPr>
            <a:spLocks noGrp="1"/>
          </p:cNvSpPr>
          <p:nvPr>
            <p:ph type="title"/>
          </p:nvPr>
        </p:nvSpPr>
        <p:spPr/>
        <p:txBody>
          <a:bodyPr>
            <a:noAutofit/>
          </a:bodyPr>
          <a:lstStyle/>
          <a:p>
            <a:pPr algn="ctr"/>
            <a:r>
              <a:rPr lang="en-US" sz="3600" b="1" dirty="0">
                <a:solidFill>
                  <a:srgbClr val="063772"/>
                </a:solidFill>
              </a:rPr>
              <a:t>Reflective Response:</a:t>
            </a:r>
            <a:br>
              <a:rPr lang="en-US" sz="3600" b="1" dirty="0">
                <a:solidFill>
                  <a:srgbClr val="063772"/>
                </a:solidFill>
              </a:rPr>
            </a:br>
            <a:r>
              <a:rPr lang="en-US" sz="3600" b="1" dirty="0">
                <a:solidFill>
                  <a:srgbClr val="063772"/>
                </a:solidFill>
              </a:rPr>
              <a:t>In What Ways Might We….</a:t>
            </a:r>
          </a:p>
        </p:txBody>
      </p:sp>
      <p:sp>
        <p:nvSpPr>
          <p:cNvPr id="3" name="Content Placeholder 2">
            <a:extLst>
              <a:ext uri="{FF2B5EF4-FFF2-40B4-BE49-F238E27FC236}">
                <a16:creationId xmlns:a16="http://schemas.microsoft.com/office/drawing/2014/main" id="{AF9E09ED-138D-0F44-AF0D-CD0EFE9CF59B}"/>
              </a:ext>
            </a:extLst>
          </p:cNvPr>
          <p:cNvSpPr>
            <a:spLocks noGrp="1"/>
          </p:cNvSpPr>
          <p:nvPr>
            <p:ph sz="quarter" idx="1"/>
          </p:nvPr>
        </p:nvSpPr>
        <p:spPr>
          <a:xfrm>
            <a:off x="612648" y="1600200"/>
            <a:ext cx="8251952" cy="4635500"/>
          </a:xfrm>
        </p:spPr>
        <p:txBody>
          <a:bodyPr>
            <a:normAutofit/>
          </a:bodyPr>
          <a:lstStyle/>
          <a:p>
            <a:pPr>
              <a:buFont typeface="Wingdings" pitchFamily="2" charset="2"/>
              <a:buChar char="Ø"/>
            </a:pPr>
            <a:r>
              <a:rPr lang="en-US" sz="2800" dirty="0">
                <a:solidFill>
                  <a:srgbClr val="063772"/>
                </a:solidFill>
              </a:rPr>
              <a:t>Support teachers in gaining the knowledge, skills, and dispositions needed to implement culturally responsive practices?</a:t>
            </a:r>
          </a:p>
          <a:p>
            <a:pPr>
              <a:buFont typeface="Wingdings" pitchFamily="2" charset="2"/>
              <a:buChar char="Ø"/>
            </a:pPr>
            <a:r>
              <a:rPr lang="en-US" sz="2800" dirty="0">
                <a:solidFill>
                  <a:srgbClr val="063772"/>
                </a:solidFill>
              </a:rPr>
              <a:t>Foster a strength-based approach to exceptional students?</a:t>
            </a:r>
          </a:p>
          <a:p>
            <a:pPr>
              <a:buFont typeface="Wingdings" pitchFamily="2" charset="2"/>
              <a:buChar char="Ø"/>
            </a:pPr>
            <a:r>
              <a:rPr lang="en-US" sz="2800" dirty="0">
                <a:solidFill>
                  <a:srgbClr val="063772"/>
                </a:solidFill>
              </a:rPr>
              <a:t>Promote the use of High-Leverage Practices that lead to student success?</a:t>
            </a:r>
          </a:p>
          <a:p>
            <a:pPr>
              <a:buFont typeface="Wingdings" pitchFamily="2" charset="2"/>
              <a:buChar char="Ø"/>
            </a:pPr>
            <a:r>
              <a:rPr lang="en-US" sz="2800" dirty="0">
                <a:solidFill>
                  <a:srgbClr val="063772"/>
                </a:solidFill>
              </a:rPr>
              <a:t>Coordinate pre- and in-service teacher development to build capacity of our workforce? </a:t>
            </a:r>
          </a:p>
          <a:p>
            <a:pPr>
              <a:buFont typeface="Wingdings" pitchFamily="2" charset="2"/>
              <a:buChar char="Ø"/>
            </a:pPr>
            <a:endParaRPr lang="en-US" sz="2800" dirty="0">
              <a:solidFill>
                <a:srgbClr val="063772"/>
              </a:solidFill>
            </a:endParaRPr>
          </a:p>
          <a:p>
            <a:pPr marL="0" indent="0">
              <a:buNone/>
            </a:pPr>
            <a:endParaRPr lang="en-US" sz="2800" dirty="0">
              <a:solidFill>
                <a:srgbClr val="063772"/>
              </a:solidFill>
            </a:endParaRPr>
          </a:p>
        </p:txBody>
      </p:sp>
    </p:spTree>
    <p:extLst>
      <p:ext uri="{BB962C8B-B14F-4D97-AF65-F5344CB8AC3E}">
        <p14:creationId xmlns:p14="http://schemas.microsoft.com/office/powerpoint/2010/main" val="3341042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1124A2-9EC3-473E-AF68-A547AC495627}"/>
              </a:ext>
            </a:extLst>
          </p:cNvPr>
          <p:cNvSpPr>
            <a:spLocks noGrp="1"/>
          </p:cNvSpPr>
          <p:nvPr>
            <p:ph type="body" idx="1"/>
          </p:nvPr>
        </p:nvSpPr>
        <p:spPr/>
        <p:txBody>
          <a:bodyPr>
            <a:normAutofit/>
          </a:bodyPr>
          <a:lstStyle/>
          <a:p>
            <a:r>
              <a:rPr lang="en-US" sz="4400" dirty="0">
                <a:solidFill>
                  <a:srgbClr val="063772"/>
                </a:solidFill>
              </a:rPr>
              <a:t>Section III: Engagement with Families</a:t>
            </a:r>
            <a:endParaRPr lang="en-US" sz="4400" dirty="0"/>
          </a:p>
        </p:txBody>
      </p:sp>
      <p:sp>
        <p:nvSpPr>
          <p:cNvPr id="2" name="Title 1">
            <a:extLst>
              <a:ext uri="{FF2B5EF4-FFF2-40B4-BE49-F238E27FC236}">
                <a16:creationId xmlns:a16="http://schemas.microsoft.com/office/drawing/2014/main" id="{5052DD98-BB14-8B4F-9588-11DD0A03E912}"/>
              </a:ext>
            </a:extLst>
          </p:cNvPr>
          <p:cNvSpPr>
            <a:spLocks noGrp="1"/>
          </p:cNvSpPr>
          <p:nvPr>
            <p:ph type="title"/>
          </p:nvPr>
        </p:nvSpPr>
        <p:spPr>
          <a:xfrm>
            <a:off x="1371600" y="1143000"/>
            <a:ext cx="7620000" cy="1143000"/>
          </a:xfrm>
        </p:spPr>
        <p:txBody>
          <a:bodyPr>
            <a:noAutofit/>
          </a:bodyPr>
          <a:lstStyle/>
          <a:p>
            <a:r>
              <a:rPr lang="en-US" sz="4800" b="1" dirty="0">
                <a:solidFill>
                  <a:schemeClr val="bg1"/>
                </a:solidFill>
              </a:rPr>
              <a:t>FINDINGS</a:t>
            </a:r>
          </a:p>
        </p:txBody>
      </p:sp>
      <p:pic>
        <p:nvPicPr>
          <p:cNvPr id="9" name="Content Placeholder 3">
            <a:extLst>
              <a:ext uri="{FF2B5EF4-FFF2-40B4-BE49-F238E27FC236}">
                <a16:creationId xmlns:a16="http://schemas.microsoft.com/office/drawing/2014/main" id="{9961FC50-34BB-4A66-AB9A-26B6FEF6F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3657600"/>
            <a:ext cx="4760913" cy="2418728"/>
          </a:xfrm>
          <a:prstGeom prst="rect">
            <a:avLst/>
          </a:prstGeom>
        </p:spPr>
      </p:pic>
    </p:spTree>
    <p:extLst>
      <p:ext uri="{BB962C8B-B14F-4D97-AF65-F5344CB8AC3E}">
        <p14:creationId xmlns:p14="http://schemas.microsoft.com/office/powerpoint/2010/main" val="1878415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79B0-6A89-074F-BEB8-73656ADB719A}"/>
              </a:ext>
            </a:extLst>
          </p:cNvPr>
          <p:cNvSpPr>
            <a:spLocks noGrp="1"/>
          </p:cNvSpPr>
          <p:nvPr>
            <p:ph type="title"/>
          </p:nvPr>
        </p:nvSpPr>
        <p:spPr/>
        <p:txBody>
          <a:bodyPr>
            <a:noAutofit/>
          </a:bodyPr>
          <a:lstStyle/>
          <a:p>
            <a:pPr algn="ctr"/>
            <a:r>
              <a:rPr lang="en-US" sz="3600" b="1" dirty="0">
                <a:solidFill>
                  <a:srgbClr val="063772"/>
                </a:solidFill>
              </a:rPr>
              <a:t>District Support for Family Engagement and IEP Involvement </a:t>
            </a:r>
          </a:p>
        </p:txBody>
      </p:sp>
      <p:graphicFrame>
        <p:nvGraphicFramePr>
          <p:cNvPr id="4" name="Content Placeholder 3">
            <a:extLst>
              <a:ext uri="{FF2B5EF4-FFF2-40B4-BE49-F238E27FC236}">
                <a16:creationId xmlns:a16="http://schemas.microsoft.com/office/drawing/2014/main" id="{00000000-0008-0000-0A00-000004000000}"/>
              </a:ext>
            </a:extLst>
          </p:cNvPr>
          <p:cNvGraphicFramePr>
            <a:graphicFrameLocks noGrp="1"/>
          </p:cNvGraphicFramePr>
          <p:nvPr>
            <p:ph sz="quarter" idx="1"/>
            <p:extLst>
              <p:ext uri="{D42A27DB-BD31-4B8C-83A1-F6EECF244321}">
                <p14:modId xmlns:p14="http://schemas.microsoft.com/office/powerpoint/2010/main" val="1614481273"/>
              </p:ext>
            </p:extLst>
          </p:nvPr>
        </p:nvGraphicFramePr>
        <p:xfrm>
          <a:off x="304800" y="1600200"/>
          <a:ext cx="8461375"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4042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D0D5-69AB-E548-83B3-0674A8DEF5BB}"/>
              </a:ext>
            </a:extLst>
          </p:cNvPr>
          <p:cNvSpPr>
            <a:spLocks noGrp="1"/>
          </p:cNvSpPr>
          <p:nvPr>
            <p:ph type="title"/>
          </p:nvPr>
        </p:nvSpPr>
        <p:spPr/>
        <p:txBody>
          <a:bodyPr>
            <a:normAutofit fontScale="90000"/>
          </a:bodyPr>
          <a:lstStyle/>
          <a:p>
            <a:pPr algn="ctr"/>
            <a:r>
              <a:rPr lang="en-US" dirty="0"/>
              <a:t> </a:t>
            </a:r>
            <a:r>
              <a:rPr lang="en-US" sz="4000" b="1" dirty="0">
                <a:solidFill>
                  <a:srgbClr val="063772"/>
                </a:solidFill>
              </a:rPr>
              <a:t>Confidence in Engagement with Families  </a:t>
            </a:r>
            <a:br>
              <a:rPr lang="en-US" sz="4000" b="1" dirty="0">
                <a:solidFill>
                  <a:srgbClr val="063772"/>
                </a:solidFill>
              </a:rPr>
            </a:br>
            <a:r>
              <a:rPr lang="en-US" sz="2700" b="1" dirty="0">
                <a:solidFill>
                  <a:srgbClr val="063772"/>
                </a:solidFill>
              </a:rPr>
              <a:t>(Figure 11)</a:t>
            </a:r>
          </a:p>
        </p:txBody>
      </p:sp>
      <p:graphicFrame>
        <p:nvGraphicFramePr>
          <p:cNvPr id="7" name="Chart 6">
            <a:extLst>
              <a:ext uri="{FF2B5EF4-FFF2-40B4-BE49-F238E27FC236}">
                <a16:creationId xmlns:a16="http://schemas.microsoft.com/office/drawing/2014/main" id="{00000000-0008-0000-0900-000002000000}"/>
              </a:ext>
            </a:extLst>
          </p:cNvPr>
          <p:cNvGraphicFramePr/>
          <p:nvPr>
            <p:extLst>
              <p:ext uri="{D42A27DB-BD31-4B8C-83A1-F6EECF244321}">
                <p14:modId xmlns:p14="http://schemas.microsoft.com/office/powerpoint/2010/main" val="3786460863"/>
              </p:ext>
            </p:extLst>
          </p:nvPr>
        </p:nvGraphicFramePr>
        <p:xfrm>
          <a:off x="612648" y="1676400"/>
          <a:ext cx="8153399"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6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D0D5-69AB-E548-83B3-0674A8DEF5BB}"/>
              </a:ext>
            </a:extLst>
          </p:cNvPr>
          <p:cNvSpPr>
            <a:spLocks noGrp="1"/>
          </p:cNvSpPr>
          <p:nvPr>
            <p:ph type="title"/>
          </p:nvPr>
        </p:nvSpPr>
        <p:spPr>
          <a:xfrm>
            <a:off x="76200" y="228600"/>
            <a:ext cx="8991600" cy="990600"/>
          </a:xfrm>
        </p:spPr>
        <p:txBody>
          <a:bodyPr>
            <a:normAutofit/>
          </a:bodyPr>
          <a:lstStyle/>
          <a:p>
            <a:pPr algn="ctr"/>
            <a:r>
              <a:rPr lang="en-US" sz="3600" b="1" dirty="0">
                <a:solidFill>
                  <a:srgbClr val="063772"/>
                </a:solidFill>
              </a:rPr>
              <a:t>Students’ Sense of Belonging </a:t>
            </a:r>
            <a:r>
              <a:rPr lang="en-US" sz="2700" b="1" dirty="0">
                <a:solidFill>
                  <a:srgbClr val="063772"/>
                </a:solidFill>
              </a:rPr>
              <a:t>(Figure 12)</a:t>
            </a:r>
          </a:p>
        </p:txBody>
      </p:sp>
      <p:graphicFrame>
        <p:nvGraphicFramePr>
          <p:cNvPr id="7" name="Chart 6">
            <a:extLst>
              <a:ext uri="{FF2B5EF4-FFF2-40B4-BE49-F238E27FC236}">
                <a16:creationId xmlns:a16="http://schemas.microsoft.com/office/drawing/2014/main" id="{00000000-0008-0000-0900-000002000000}"/>
              </a:ext>
            </a:extLst>
          </p:cNvPr>
          <p:cNvGraphicFramePr/>
          <p:nvPr>
            <p:extLst>
              <p:ext uri="{D42A27DB-BD31-4B8C-83A1-F6EECF244321}">
                <p14:modId xmlns:p14="http://schemas.microsoft.com/office/powerpoint/2010/main" val="2399731053"/>
              </p:ext>
            </p:extLst>
          </p:nvPr>
        </p:nvGraphicFramePr>
        <p:xfrm>
          <a:off x="304800" y="1524000"/>
          <a:ext cx="80010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895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A5F1-9BCE-3E40-98AC-B31CA0C43E64}"/>
              </a:ext>
            </a:extLst>
          </p:cNvPr>
          <p:cNvSpPr>
            <a:spLocks noGrp="1"/>
          </p:cNvSpPr>
          <p:nvPr>
            <p:ph type="title"/>
          </p:nvPr>
        </p:nvSpPr>
        <p:spPr/>
        <p:txBody>
          <a:bodyPr>
            <a:normAutofit/>
          </a:bodyPr>
          <a:lstStyle/>
          <a:p>
            <a:pPr algn="ctr"/>
            <a:r>
              <a:rPr lang="en-US" sz="3600" b="1" dirty="0">
                <a:solidFill>
                  <a:srgbClr val="063772"/>
                </a:solidFill>
              </a:rPr>
              <a:t>Key Takeaways on Family Engagement </a:t>
            </a:r>
          </a:p>
        </p:txBody>
      </p:sp>
      <p:sp>
        <p:nvSpPr>
          <p:cNvPr id="3" name="Content Placeholder 2">
            <a:extLst>
              <a:ext uri="{FF2B5EF4-FFF2-40B4-BE49-F238E27FC236}">
                <a16:creationId xmlns:a16="http://schemas.microsoft.com/office/drawing/2014/main" id="{A99E0B8B-8910-9347-B1E8-312C363C44F3}"/>
              </a:ext>
            </a:extLst>
          </p:cNvPr>
          <p:cNvSpPr>
            <a:spLocks noGrp="1"/>
          </p:cNvSpPr>
          <p:nvPr>
            <p:ph sz="quarter" idx="1"/>
          </p:nvPr>
        </p:nvSpPr>
        <p:spPr>
          <a:xfrm>
            <a:off x="612648" y="1676400"/>
            <a:ext cx="8153400" cy="4495800"/>
          </a:xfrm>
        </p:spPr>
        <p:txBody>
          <a:bodyPr>
            <a:normAutofit/>
          </a:bodyPr>
          <a:lstStyle/>
          <a:p>
            <a:pPr>
              <a:buFont typeface="Wingdings" pitchFamily="2" charset="2"/>
              <a:buChar char="Ø"/>
            </a:pPr>
            <a:r>
              <a:rPr lang="en-US" sz="2800" dirty="0">
                <a:solidFill>
                  <a:srgbClr val="063772"/>
                </a:solidFill>
              </a:rPr>
              <a:t>Teachers were less confident around family engagement than any other topic on the survey.</a:t>
            </a:r>
          </a:p>
          <a:p>
            <a:pPr>
              <a:buFont typeface="Wingdings" pitchFamily="2" charset="2"/>
              <a:buChar char="Ø"/>
            </a:pPr>
            <a:r>
              <a:rPr lang="en-US" sz="2800" dirty="0">
                <a:solidFill>
                  <a:srgbClr val="063772"/>
                </a:solidFill>
              </a:rPr>
              <a:t>In particular, working with families who differ from them demographically.</a:t>
            </a:r>
          </a:p>
          <a:p>
            <a:pPr>
              <a:buFont typeface="Wingdings" pitchFamily="2" charset="2"/>
              <a:buChar char="Ø"/>
            </a:pPr>
            <a:r>
              <a:rPr lang="en-US" sz="2800" dirty="0">
                <a:solidFill>
                  <a:srgbClr val="063772"/>
                </a:solidFill>
              </a:rPr>
              <a:t>Teachers report needing more support to work with families.</a:t>
            </a:r>
          </a:p>
          <a:p>
            <a:pPr>
              <a:buFont typeface="Wingdings" pitchFamily="2" charset="2"/>
              <a:buChar char="Ø"/>
            </a:pPr>
            <a:r>
              <a:rPr lang="en-US" sz="2800" dirty="0">
                <a:solidFill>
                  <a:srgbClr val="063772"/>
                </a:solidFill>
              </a:rPr>
              <a:t>Students’ sense of belonging is </a:t>
            </a:r>
            <a:br>
              <a:rPr lang="en-US" sz="2800" dirty="0">
                <a:solidFill>
                  <a:srgbClr val="063772"/>
                </a:solidFill>
              </a:rPr>
            </a:br>
            <a:r>
              <a:rPr lang="en-US" sz="2800" dirty="0">
                <a:solidFill>
                  <a:srgbClr val="063772"/>
                </a:solidFill>
              </a:rPr>
              <a:t>related to setting served.</a:t>
            </a:r>
          </a:p>
          <a:p>
            <a:pPr marL="0" indent="0">
              <a:buNone/>
            </a:pPr>
            <a:endParaRPr lang="en-US" sz="3200" dirty="0">
              <a:solidFill>
                <a:srgbClr val="063772"/>
              </a:solidFill>
            </a:endParaRPr>
          </a:p>
          <a:p>
            <a:pPr marL="0" indent="0">
              <a:buNone/>
            </a:pPr>
            <a:endParaRPr lang="en-US" sz="3200" dirty="0">
              <a:solidFill>
                <a:srgbClr val="063772"/>
              </a:solidFill>
            </a:endParaRPr>
          </a:p>
          <a:p>
            <a:pPr marL="0" indent="0">
              <a:buNone/>
            </a:pPr>
            <a:endParaRPr lang="en-US" sz="3200" b="1" dirty="0">
              <a:solidFill>
                <a:srgbClr val="063772"/>
              </a:solidFill>
            </a:endParaRPr>
          </a:p>
        </p:txBody>
      </p:sp>
      <p:pic>
        <p:nvPicPr>
          <p:cNvPr id="6" name="Picture 5">
            <a:extLst>
              <a:ext uri="{FF2B5EF4-FFF2-40B4-BE49-F238E27FC236}">
                <a16:creationId xmlns:a16="http://schemas.microsoft.com/office/drawing/2014/main" id="{CAECA200-9C13-0441-8D61-0DAF1DAA4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333792"/>
            <a:ext cx="2362200" cy="1838408"/>
          </a:xfrm>
          <a:prstGeom prst="rect">
            <a:avLst/>
          </a:prstGeom>
        </p:spPr>
      </p:pic>
    </p:spTree>
    <p:extLst>
      <p:ext uri="{BB962C8B-B14F-4D97-AF65-F5344CB8AC3E}">
        <p14:creationId xmlns:p14="http://schemas.microsoft.com/office/powerpoint/2010/main" val="3719986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97FC-3E64-A640-8028-768BC98DB345}"/>
              </a:ext>
            </a:extLst>
          </p:cNvPr>
          <p:cNvSpPr>
            <a:spLocks noGrp="1"/>
          </p:cNvSpPr>
          <p:nvPr>
            <p:ph type="title"/>
          </p:nvPr>
        </p:nvSpPr>
        <p:spPr/>
        <p:txBody>
          <a:bodyPr>
            <a:noAutofit/>
          </a:bodyPr>
          <a:lstStyle/>
          <a:p>
            <a:pPr algn="ctr"/>
            <a:r>
              <a:rPr lang="en-US" sz="3600" b="1" dirty="0">
                <a:solidFill>
                  <a:srgbClr val="063772"/>
                </a:solidFill>
              </a:rPr>
              <a:t>Reflective Response:</a:t>
            </a:r>
            <a:br>
              <a:rPr lang="en-US" sz="3600" b="1" dirty="0">
                <a:solidFill>
                  <a:srgbClr val="063772"/>
                </a:solidFill>
              </a:rPr>
            </a:br>
            <a:r>
              <a:rPr lang="en-US" sz="3600" b="1" dirty="0">
                <a:solidFill>
                  <a:srgbClr val="063772"/>
                </a:solidFill>
              </a:rPr>
              <a:t>In What Ways Might We….</a:t>
            </a:r>
          </a:p>
        </p:txBody>
      </p:sp>
      <p:sp>
        <p:nvSpPr>
          <p:cNvPr id="3" name="Content Placeholder 2">
            <a:extLst>
              <a:ext uri="{FF2B5EF4-FFF2-40B4-BE49-F238E27FC236}">
                <a16:creationId xmlns:a16="http://schemas.microsoft.com/office/drawing/2014/main" id="{AF9E09ED-138D-0F44-AF0D-CD0EFE9CF59B}"/>
              </a:ext>
            </a:extLst>
          </p:cNvPr>
          <p:cNvSpPr>
            <a:spLocks noGrp="1"/>
          </p:cNvSpPr>
          <p:nvPr>
            <p:ph sz="quarter" idx="1"/>
          </p:nvPr>
        </p:nvSpPr>
        <p:spPr>
          <a:xfrm>
            <a:off x="612648" y="1600200"/>
            <a:ext cx="8251952" cy="4635500"/>
          </a:xfrm>
        </p:spPr>
        <p:txBody>
          <a:bodyPr>
            <a:normAutofit/>
          </a:bodyPr>
          <a:lstStyle/>
          <a:p>
            <a:pPr>
              <a:buFont typeface="Wingdings" pitchFamily="2" charset="2"/>
              <a:buChar char="Ø"/>
            </a:pPr>
            <a:r>
              <a:rPr lang="en-US" sz="2800" dirty="0">
                <a:solidFill>
                  <a:srgbClr val="063772"/>
                </a:solidFill>
              </a:rPr>
              <a:t>Build and support teachers’ ability to work with families who differ from them demographically?</a:t>
            </a:r>
          </a:p>
          <a:p>
            <a:pPr>
              <a:buFont typeface="Wingdings" pitchFamily="2" charset="2"/>
              <a:buChar char="Ø"/>
            </a:pPr>
            <a:r>
              <a:rPr lang="en-US" sz="2800" dirty="0">
                <a:solidFill>
                  <a:srgbClr val="063772"/>
                </a:solidFill>
              </a:rPr>
              <a:t>Strengthen the infrastructure needed to reach and partner with families?</a:t>
            </a:r>
          </a:p>
          <a:p>
            <a:pPr>
              <a:buFont typeface="Wingdings" pitchFamily="2" charset="2"/>
              <a:buChar char="Ø"/>
            </a:pPr>
            <a:r>
              <a:rPr lang="en-US" sz="2800" dirty="0">
                <a:solidFill>
                  <a:srgbClr val="063772"/>
                </a:solidFill>
              </a:rPr>
              <a:t>Increase students’ sense of belonging within a range of settings?</a:t>
            </a:r>
          </a:p>
          <a:p>
            <a:pPr>
              <a:buFont typeface="Wingdings" pitchFamily="2" charset="2"/>
              <a:buChar char="Ø"/>
            </a:pPr>
            <a:r>
              <a:rPr lang="en-US" sz="2800" dirty="0">
                <a:solidFill>
                  <a:srgbClr val="063772"/>
                </a:solidFill>
              </a:rPr>
              <a:t>Better engage </a:t>
            </a:r>
            <a:r>
              <a:rPr lang="en-US" sz="2800" i="1" dirty="0">
                <a:solidFill>
                  <a:srgbClr val="063772"/>
                </a:solidFill>
              </a:rPr>
              <a:t>all</a:t>
            </a:r>
            <a:r>
              <a:rPr lang="en-US" sz="2800" dirty="0">
                <a:solidFill>
                  <a:srgbClr val="063772"/>
                </a:solidFill>
              </a:rPr>
              <a:t> stakeholders in partnerships to improve outcomes for students with special education needs?</a:t>
            </a:r>
          </a:p>
          <a:p>
            <a:pPr>
              <a:buFont typeface="Wingdings" pitchFamily="2" charset="2"/>
              <a:buChar char="Ø"/>
            </a:pPr>
            <a:endParaRPr lang="en-US" sz="2800" dirty="0">
              <a:solidFill>
                <a:srgbClr val="063772"/>
              </a:solidFill>
            </a:endParaRPr>
          </a:p>
          <a:p>
            <a:pPr marL="0" indent="0">
              <a:buNone/>
            </a:pPr>
            <a:endParaRPr lang="en-US" sz="2800" dirty="0">
              <a:solidFill>
                <a:srgbClr val="063772"/>
              </a:solidFill>
            </a:endParaRPr>
          </a:p>
        </p:txBody>
      </p:sp>
    </p:spTree>
    <p:extLst>
      <p:ext uri="{BB962C8B-B14F-4D97-AF65-F5344CB8AC3E}">
        <p14:creationId xmlns:p14="http://schemas.microsoft.com/office/powerpoint/2010/main" val="2235900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1124A2-9EC3-473E-AF68-A547AC495627}"/>
              </a:ext>
            </a:extLst>
          </p:cNvPr>
          <p:cNvSpPr>
            <a:spLocks noGrp="1"/>
          </p:cNvSpPr>
          <p:nvPr>
            <p:ph type="body" idx="1"/>
          </p:nvPr>
        </p:nvSpPr>
        <p:spPr/>
        <p:txBody>
          <a:bodyPr>
            <a:normAutofit/>
          </a:bodyPr>
          <a:lstStyle/>
          <a:p>
            <a:r>
              <a:rPr lang="en-US" sz="4400" dirty="0">
                <a:solidFill>
                  <a:srgbClr val="063772"/>
                </a:solidFill>
              </a:rPr>
              <a:t>Section IV: Systems-Level Supports</a:t>
            </a:r>
            <a:endParaRPr lang="en-US" sz="4400" dirty="0"/>
          </a:p>
        </p:txBody>
      </p:sp>
      <p:sp>
        <p:nvSpPr>
          <p:cNvPr id="2" name="Title 1">
            <a:extLst>
              <a:ext uri="{FF2B5EF4-FFF2-40B4-BE49-F238E27FC236}">
                <a16:creationId xmlns:a16="http://schemas.microsoft.com/office/drawing/2014/main" id="{5052DD98-BB14-8B4F-9588-11DD0A03E912}"/>
              </a:ext>
            </a:extLst>
          </p:cNvPr>
          <p:cNvSpPr>
            <a:spLocks noGrp="1"/>
          </p:cNvSpPr>
          <p:nvPr>
            <p:ph type="title"/>
          </p:nvPr>
        </p:nvSpPr>
        <p:spPr>
          <a:xfrm>
            <a:off x="1371600" y="1143000"/>
            <a:ext cx="7620000" cy="1143000"/>
          </a:xfrm>
        </p:spPr>
        <p:txBody>
          <a:bodyPr>
            <a:noAutofit/>
          </a:bodyPr>
          <a:lstStyle/>
          <a:p>
            <a:r>
              <a:rPr lang="en-US" sz="4800" b="1" dirty="0">
                <a:solidFill>
                  <a:schemeClr val="bg1"/>
                </a:solidFill>
              </a:rPr>
              <a:t>FINDINGS</a:t>
            </a:r>
          </a:p>
        </p:txBody>
      </p:sp>
      <p:pic>
        <p:nvPicPr>
          <p:cNvPr id="9" name="Content Placeholder 4">
            <a:extLst>
              <a:ext uri="{FF2B5EF4-FFF2-40B4-BE49-F238E27FC236}">
                <a16:creationId xmlns:a16="http://schemas.microsoft.com/office/drawing/2014/main" id="{FDB11EEF-2000-4921-A31E-964FE450B3C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67200" y="3351212"/>
            <a:ext cx="4511040" cy="2819400"/>
          </a:xfrm>
          <a:prstGeom prst="rect">
            <a:avLst/>
          </a:prstGeom>
        </p:spPr>
      </p:pic>
    </p:spTree>
    <p:extLst>
      <p:ext uri="{BB962C8B-B14F-4D97-AF65-F5344CB8AC3E}">
        <p14:creationId xmlns:p14="http://schemas.microsoft.com/office/powerpoint/2010/main" val="1599854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6F0C-1974-40D3-AF7B-91164654D91C}"/>
              </a:ext>
            </a:extLst>
          </p:cNvPr>
          <p:cNvSpPr>
            <a:spLocks noGrp="1"/>
          </p:cNvSpPr>
          <p:nvPr>
            <p:ph type="title"/>
          </p:nvPr>
        </p:nvSpPr>
        <p:spPr/>
        <p:txBody>
          <a:bodyPr>
            <a:normAutofit fontScale="90000"/>
          </a:bodyPr>
          <a:lstStyle/>
          <a:p>
            <a:pPr algn="ctr"/>
            <a:r>
              <a:rPr lang="en-US" sz="3600" dirty="0"/>
              <a:t> </a:t>
            </a:r>
            <a:r>
              <a:rPr lang="en-US" sz="4000" b="1" dirty="0">
                <a:solidFill>
                  <a:srgbClr val="063772"/>
                </a:solidFill>
              </a:rPr>
              <a:t>Administrative Support for Collaboration </a:t>
            </a:r>
            <a:r>
              <a:rPr lang="en-US" sz="2400" b="1" dirty="0">
                <a:solidFill>
                  <a:srgbClr val="063772"/>
                </a:solidFill>
              </a:rPr>
              <a:t>(Figure 13)</a:t>
            </a:r>
          </a:p>
        </p:txBody>
      </p:sp>
      <p:graphicFrame>
        <p:nvGraphicFramePr>
          <p:cNvPr id="4" name="Chart 3">
            <a:extLst>
              <a:ext uri="{FF2B5EF4-FFF2-40B4-BE49-F238E27FC236}">
                <a16:creationId xmlns:a16="http://schemas.microsoft.com/office/drawing/2014/main" id="{026302D2-B4C7-C746-A91F-011FAF307514}"/>
              </a:ext>
            </a:extLst>
          </p:cNvPr>
          <p:cNvGraphicFramePr/>
          <p:nvPr>
            <p:extLst>
              <p:ext uri="{D42A27DB-BD31-4B8C-83A1-F6EECF244321}">
                <p14:modId xmlns:p14="http://schemas.microsoft.com/office/powerpoint/2010/main" val="3091572988"/>
              </p:ext>
            </p:extLst>
          </p:nvPr>
        </p:nvGraphicFramePr>
        <p:xfrm>
          <a:off x="304800" y="1600200"/>
          <a:ext cx="85344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0947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6F0C-1974-40D3-AF7B-91164654D91C}"/>
              </a:ext>
            </a:extLst>
          </p:cNvPr>
          <p:cNvSpPr>
            <a:spLocks noGrp="1"/>
          </p:cNvSpPr>
          <p:nvPr>
            <p:ph type="title"/>
          </p:nvPr>
        </p:nvSpPr>
        <p:spPr/>
        <p:txBody>
          <a:bodyPr>
            <a:noAutofit/>
          </a:bodyPr>
          <a:lstStyle/>
          <a:p>
            <a:pPr algn="ctr"/>
            <a:r>
              <a:rPr lang="en-US" sz="3600" b="1" dirty="0">
                <a:solidFill>
                  <a:srgbClr val="063772"/>
                </a:solidFill>
              </a:rPr>
              <a:t>Availability of Supports to Enhance Teaching </a:t>
            </a:r>
            <a:r>
              <a:rPr lang="en-US" sz="2800" b="1" dirty="0">
                <a:solidFill>
                  <a:srgbClr val="063772"/>
                </a:solidFill>
              </a:rPr>
              <a:t>(Figure 14)</a:t>
            </a:r>
            <a:endParaRPr lang="en-US" sz="4000" b="1" dirty="0">
              <a:solidFill>
                <a:srgbClr val="063772"/>
              </a:solidFill>
            </a:endParaRPr>
          </a:p>
        </p:txBody>
      </p:sp>
      <p:graphicFrame>
        <p:nvGraphicFramePr>
          <p:cNvPr id="4" name="Chart 3">
            <a:extLst>
              <a:ext uri="{FF2B5EF4-FFF2-40B4-BE49-F238E27FC236}">
                <a16:creationId xmlns:a16="http://schemas.microsoft.com/office/drawing/2014/main" id="{026302D2-B4C7-C746-A91F-011FAF307514}"/>
              </a:ext>
            </a:extLst>
          </p:cNvPr>
          <p:cNvGraphicFramePr/>
          <p:nvPr>
            <p:extLst>
              <p:ext uri="{D42A27DB-BD31-4B8C-83A1-F6EECF244321}">
                <p14:modId xmlns:p14="http://schemas.microsoft.com/office/powerpoint/2010/main" val="1072098138"/>
              </p:ext>
            </p:extLst>
          </p:nvPr>
        </p:nvGraphicFramePr>
        <p:xfrm>
          <a:off x="381000" y="1600200"/>
          <a:ext cx="86868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638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BE68A-C4FB-CB49-B06E-3218DABA5EBF}"/>
              </a:ext>
            </a:extLst>
          </p:cNvPr>
          <p:cNvSpPr>
            <a:spLocks noGrp="1"/>
          </p:cNvSpPr>
          <p:nvPr>
            <p:ph type="title"/>
          </p:nvPr>
        </p:nvSpPr>
        <p:spPr>
          <a:xfrm>
            <a:off x="228600" y="228600"/>
            <a:ext cx="8686800" cy="990600"/>
          </a:xfrm>
        </p:spPr>
        <p:txBody>
          <a:bodyPr>
            <a:noAutofit/>
          </a:bodyPr>
          <a:lstStyle/>
          <a:p>
            <a:pPr algn="ctr"/>
            <a:r>
              <a:rPr lang="en-US" sz="3600" b="1" dirty="0">
                <a:solidFill>
                  <a:srgbClr val="063772"/>
                </a:solidFill>
              </a:rPr>
              <a:t>State of the Special Education Profession Study (2016-2019)</a:t>
            </a:r>
            <a:endParaRPr lang="en-US" sz="3600" b="1" dirty="0">
              <a:solidFill>
                <a:srgbClr val="063772"/>
              </a:solidFill>
              <a:highlight>
                <a:srgbClr val="FFFF00"/>
              </a:highlight>
            </a:endParaRPr>
          </a:p>
        </p:txBody>
      </p:sp>
      <p:sp>
        <p:nvSpPr>
          <p:cNvPr id="3" name="Content Placeholder 2">
            <a:extLst>
              <a:ext uri="{FF2B5EF4-FFF2-40B4-BE49-F238E27FC236}">
                <a16:creationId xmlns:a16="http://schemas.microsoft.com/office/drawing/2014/main" id="{15A12969-873E-0F48-934E-982E28CEA527}"/>
              </a:ext>
            </a:extLst>
          </p:cNvPr>
          <p:cNvSpPr>
            <a:spLocks noGrp="1"/>
          </p:cNvSpPr>
          <p:nvPr>
            <p:ph sz="quarter" idx="1"/>
          </p:nvPr>
        </p:nvSpPr>
        <p:spPr/>
        <p:txBody>
          <a:bodyPr>
            <a:normAutofit fontScale="77500" lnSpcReduction="20000"/>
          </a:bodyPr>
          <a:lstStyle/>
          <a:p>
            <a:pPr marL="0" indent="0">
              <a:buNone/>
            </a:pPr>
            <a:r>
              <a:rPr lang="en-US" sz="3400" b="1" dirty="0">
                <a:solidFill>
                  <a:srgbClr val="063772"/>
                </a:solidFill>
              </a:rPr>
              <a:t>Purpose </a:t>
            </a:r>
          </a:p>
          <a:p>
            <a:pPr marL="0" indent="0">
              <a:buNone/>
            </a:pPr>
            <a:r>
              <a:rPr lang="en-US" dirty="0">
                <a:solidFill>
                  <a:srgbClr val="063772"/>
                </a:solidFill>
              </a:rPr>
              <a:t>To provide a current snapshot of the state of the profession which will serve as a data-based foundation for strategic and leadership activities.  </a:t>
            </a:r>
          </a:p>
          <a:p>
            <a:pPr marL="0" indent="0">
              <a:buNone/>
            </a:pPr>
            <a:endParaRPr lang="en-US" sz="3400" b="1" dirty="0">
              <a:solidFill>
                <a:srgbClr val="063772"/>
              </a:solidFill>
            </a:endParaRPr>
          </a:p>
          <a:p>
            <a:pPr marL="0" indent="0">
              <a:buNone/>
            </a:pPr>
            <a:r>
              <a:rPr lang="en-US" sz="2600" b="1" dirty="0">
                <a:solidFill>
                  <a:srgbClr val="063772"/>
                </a:solidFill>
              </a:rPr>
              <a:t>CEC Board of Directors Motion (November 2016)</a:t>
            </a:r>
          </a:p>
          <a:p>
            <a:pPr marL="0" indent="0">
              <a:buNone/>
            </a:pPr>
            <a:r>
              <a:rPr lang="en-US" sz="2600" dirty="0">
                <a:solidFill>
                  <a:srgbClr val="063772"/>
                </a:solidFill>
              </a:rPr>
              <a:t>To establish a State of the Profession Workgroup and project conducted jointly by CEC and the CEC Pioneers Division.</a:t>
            </a:r>
          </a:p>
          <a:p>
            <a:pPr marL="0" indent="0">
              <a:buNone/>
            </a:pPr>
            <a:endParaRPr lang="en-US" dirty="0">
              <a:solidFill>
                <a:srgbClr val="063772"/>
              </a:solidFill>
            </a:endParaRPr>
          </a:p>
        </p:txBody>
      </p:sp>
      <p:sp>
        <p:nvSpPr>
          <p:cNvPr id="4" name="Content Placeholder 3">
            <a:extLst>
              <a:ext uri="{FF2B5EF4-FFF2-40B4-BE49-F238E27FC236}">
                <a16:creationId xmlns:a16="http://schemas.microsoft.com/office/drawing/2014/main" id="{64117DEF-EA93-FA47-8335-155EA9ECB185}"/>
              </a:ext>
            </a:extLst>
          </p:cNvPr>
          <p:cNvSpPr>
            <a:spLocks noGrp="1"/>
          </p:cNvSpPr>
          <p:nvPr>
            <p:ph sz="quarter" idx="2"/>
          </p:nvPr>
        </p:nvSpPr>
        <p:spPr>
          <a:xfrm>
            <a:off x="4844901" y="1589566"/>
            <a:ext cx="3886200" cy="4963633"/>
          </a:xfrm>
        </p:spPr>
        <p:txBody>
          <a:bodyPr>
            <a:normAutofit fontScale="77500" lnSpcReduction="20000"/>
          </a:bodyPr>
          <a:lstStyle/>
          <a:p>
            <a:pPr marL="0" indent="0">
              <a:buNone/>
            </a:pPr>
            <a:r>
              <a:rPr lang="en-US" sz="2600" b="1" dirty="0">
                <a:solidFill>
                  <a:srgbClr val="063772"/>
                </a:solidFill>
              </a:rPr>
              <a:t>Workgroup Charge</a:t>
            </a:r>
          </a:p>
          <a:p>
            <a:pPr>
              <a:buFont typeface="Wingdings" pitchFamily="2" charset="2"/>
              <a:buChar char="Ø"/>
            </a:pPr>
            <a:r>
              <a:rPr lang="en-US" sz="2600" dirty="0">
                <a:solidFill>
                  <a:srgbClr val="063772"/>
                </a:solidFill>
              </a:rPr>
              <a:t>Establish a workflow and timeline</a:t>
            </a:r>
          </a:p>
          <a:p>
            <a:pPr>
              <a:buFont typeface="Wingdings" pitchFamily="2" charset="2"/>
              <a:buChar char="Ø"/>
            </a:pPr>
            <a:r>
              <a:rPr lang="en-US" sz="2600" dirty="0">
                <a:solidFill>
                  <a:srgbClr val="063772"/>
                </a:solidFill>
              </a:rPr>
              <a:t>Develop the study methodology</a:t>
            </a:r>
          </a:p>
          <a:p>
            <a:pPr>
              <a:buFont typeface="Wingdings" pitchFamily="2" charset="2"/>
              <a:buChar char="Ø"/>
            </a:pPr>
            <a:r>
              <a:rPr lang="en-US" sz="2600" dirty="0">
                <a:solidFill>
                  <a:srgbClr val="063772"/>
                </a:solidFill>
              </a:rPr>
              <a:t>Coordinate survey distribution, analysis and results</a:t>
            </a:r>
          </a:p>
          <a:p>
            <a:pPr>
              <a:buFont typeface="Wingdings" pitchFamily="2" charset="2"/>
              <a:buChar char="Ø"/>
            </a:pPr>
            <a:r>
              <a:rPr lang="en-US" sz="2600" dirty="0">
                <a:solidFill>
                  <a:srgbClr val="063772"/>
                </a:solidFill>
              </a:rPr>
              <a:t>Keep stakeholders informed</a:t>
            </a:r>
          </a:p>
          <a:p>
            <a:pPr marL="0" indent="0">
              <a:buNone/>
            </a:pPr>
            <a:endParaRPr lang="en-US" sz="3200" b="1" dirty="0">
              <a:solidFill>
                <a:srgbClr val="063772"/>
              </a:solidFill>
            </a:endParaRPr>
          </a:p>
          <a:p>
            <a:pPr marL="0" indent="0">
              <a:buNone/>
            </a:pPr>
            <a:r>
              <a:rPr lang="en-US" sz="2600" b="1" dirty="0">
                <a:solidFill>
                  <a:srgbClr val="063772"/>
                </a:solidFill>
              </a:rPr>
              <a:t>Content</a:t>
            </a:r>
          </a:p>
          <a:p>
            <a:pPr>
              <a:buFont typeface="Wingdings" panose="05000000000000000000" pitchFamily="2" charset="2"/>
              <a:buChar char="Ø"/>
            </a:pPr>
            <a:r>
              <a:rPr lang="en-US" sz="2600" dirty="0">
                <a:solidFill>
                  <a:srgbClr val="063772"/>
                </a:solidFill>
              </a:rPr>
              <a:t>Developed by focus groups (CEC members)</a:t>
            </a:r>
          </a:p>
          <a:p>
            <a:pPr>
              <a:buFont typeface="Wingdings" panose="05000000000000000000" pitchFamily="2" charset="2"/>
              <a:buChar char="Ø"/>
            </a:pPr>
            <a:r>
              <a:rPr lang="en-US" sz="2600" dirty="0">
                <a:solidFill>
                  <a:srgbClr val="063772"/>
                </a:solidFill>
              </a:rPr>
              <a:t>Pilot testing</a:t>
            </a:r>
          </a:p>
          <a:p>
            <a:pPr>
              <a:buFont typeface="Wingdings" panose="05000000000000000000" pitchFamily="2" charset="2"/>
              <a:buChar char="Ø"/>
            </a:pPr>
            <a:r>
              <a:rPr lang="en-US" sz="2600" dirty="0">
                <a:solidFill>
                  <a:srgbClr val="063772"/>
                </a:solidFill>
              </a:rPr>
              <a:t>Multiple iterations</a:t>
            </a:r>
          </a:p>
          <a:p>
            <a:pPr>
              <a:buFont typeface="Wingdings" panose="05000000000000000000" pitchFamily="2" charset="2"/>
              <a:buChar char="Ø"/>
            </a:pPr>
            <a:endParaRPr lang="en-US" dirty="0">
              <a:solidFill>
                <a:srgbClr val="063772"/>
              </a:solidFill>
            </a:endParaRPr>
          </a:p>
          <a:p>
            <a:pPr>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875469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605B8-2FA4-7948-900B-C16F64BBB621}"/>
              </a:ext>
            </a:extLst>
          </p:cNvPr>
          <p:cNvSpPr>
            <a:spLocks noGrp="1"/>
          </p:cNvSpPr>
          <p:nvPr>
            <p:ph type="title"/>
          </p:nvPr>
        </p:nvSpPr>
        <p:spPr>
          <a:xfrm>
            <a:off x="612648" y="0"/>
            <a:ext cx="8153400" cy="1219200"/>
          </a:xfrm>
        </p:spPr>
        <p:txBody>
          <a:bodyPr>
            <a:noAutofit/>
          </a:bodyPr>
          <a:lstStyle/>
          <a:p>
            <a:pPr algn="ctr"/>
            <a:r>
              <a:rPr lang="en-US" sz="3600" b="1" dirty="0">
                <a:solidFill>
                  <a:srgbClr val="063772"/>
                </a:solidFill>
              </a:rPr>
              <a:t>Supervisors and Administrators’ Preparation to Support IEP  </a:t>
            </a:r>
            <a:r>
              <a:rPr lang="en-US" sz="2400" b="1" dirty="0">
                <a:solidFill>
                  <a:srgbClr val="063772"/>
                </a:solidFill>
              </a:rPr>
              <a:t>(Figure 15) </a:t>
            </a:r>
          </a:p>
        </p:txBody>
      </p:sp>
      <p:sp>
        <p:nvSpPr>
          <p:cNvPr id="3" name="Content Placeholder 2">
            <a:extLst>
              <a:ext uri="{FF2B5EF4-FFF2-40B4-BE49-F238E27FC236}">
                <a16:creationId xmlns:a16="http://schemas.microsoft.com/office/drawing/2014/main" id="{158F1CB4-E204-1B4C-8C07-2068392D9070}"/>
              </a:ext>
            </a:extLst>
          </p:cNvPr>
          <p:cNvSpPr>
            <a:spLocks noGrp="1"/>
          </p:cNvSpPr>
          <p:nvPr>
            <p:ph sz="quarter" idx="1"/>
          </p:nvPr>
        </p:nvSpPr>
        <p:spPr/>
        <p:txBody>
          <a:bodyPr/>
          <a:lstStyle/>
          <a:p>
            <a:pPr marL="0" indent="0">
              <a:buNone/>
            </a:pPr>
            <a:endParaRPr lang="en-US" dirty="0"/>
          </a:p>
        </p:txBody>
      </p:sp>
      <p:graphicFrame>
        <p:nvGraphicFramePr>
          <p:cNvPr id="4" name="Chart 3">
            <a:extLst>
              <a:ext uri="{FF2B5EF4-FFF2-40B4-BE49-F238E27FC236}">
                <a16:creationId xmlns:a16="http://schemas.microsoft.com/office/drawing/2014/main" id="{162DA38D-DE27-5045-A593-77ED19F9DD53}"/>
              </a:ext>
            </a:extLst>
          </p:cNvPr>
          <p:cNvGraphicFramePr/>
          <p:nvPr>
            <p:extLst>
              <p:ext uri="{D42A27DB-BD31-4B8C-83A1-F6EECF244321}">
                <p14:modId xmlns:p14="http://schemas.microsoft.com/office/powerpoint/2010/main" val="1008236318"/>
              </p:ext>
            </p:extLst>
          </p:nvPr>
        </p:nvGraphicFramePr>
        <p:xfrm>
          <a:off x="377952" y="1524000"/>
          <a:ext cx="8537448"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C1AC2D0-5972-4492-A583-E1B488D8E33B}"/>
              </a:ext>
            </a:extLst>
          </p:cNvPr>
          <p:cNvSpPr txBox="1"/>
          <p:nvPr/>
        </p:nvSpPr>
        <p:spPr>
          <a:xfrm>
            <a:off x="6693027" y="6015394"/>
            <a:ext cx="1327736" cy="492443"/>
          </a:xfrm>
          <a:prstGeom prst="rect">
            <a:avLst/>
          </a:prstGeom>
          <a:noFill/>
        </p:spPr>
        <p:txBody>
          <a:bodyPr wrap="none" rtlCol="0">
            <a:spAutoFit/>
          </a:bodyPr>
          <a:lstStyle/>
          <a:p>
            <a:r>
              <a:rPr lang="en-US" sz="1200" dirty="0"/>
              <a:t>General education</a:t>
            </a:r>
            <a:br>
              <a:rPr lang="en-US" sz="1200" dirty="0"/>
            </a:br>
            <a:endParaRPr lang="en-US" sz="200" dirty="0"/>
          </a:p>
          <a:p>
            <a:r>
              <a:rPr lang="en-US" sz="1200" dirty="0"/>
              <a:t>Special education</a:t>
            </a:r>
          </a:p>
        </p:txBody>
      </p:sp>
      <p:sp>
        <p:nvSpPr>
          <p:cNvPr id="6" name="Rectangle 5">
            <a:extLst>
              <a:ext uri="{FF2B5EF4-FFF2-40B4-BE49-F238E27FC236}">
                <a16:creationId xmlns:a16="http://schemas.microsoft.com/office/drawing/2014/main" id="{7347E6AE-9C15-49B4-A450-3E767D959404}"/>
              </a:ext>
            </a:extLst>
          </p:cNvPr>
          <p:cNvSpPr/>
          <p:nvPr/>
        </p:nvSpPr>
        <p:spPr>
          <a:xfrm>
            <a:off x="6581775" y="6096000"/>
            <a:ext cx="149352"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DADCDB-B842-493D-B774-BDCE116F9A27}"/>
              </a:ext>
            </a:extLst>
          </p:cNvPr>
          <p:cNvSpPr/>
          <p:nvPr/>
        </p:nvSpPr>
        <p:spPr>
          <a:xfrm>
            <a:off x="6581775" y="6274830"/>
            <a:ext cx="149352" cy="152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8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0837-1CAC-4402-9F12-C1B1BE348E78}"/>
              </a:ext>
            </a:extLst>
          </p:cNvPr>
          <p:cNvSpPr>
            <a:spLocks noGrp="1"/>
          </p:cNvSpPr>
          <p:nvPr>
            <p:ph type="title"/>
          </p:nvPr>
        </p:nvSpPr>
        <p:spPr/>
        <p:txBody>
          <a:bodyPr>
            <a:normAutofit fontScale="90000"/>
          </a:bodyPr>
          <a:lstStyle/>
          <a:p>
            <a:pPr algn="ctr"/>
            <a:r>
              <a:rPr lang="en-US" sz="4000" b="1" dirty="0">
                <a:solidFill>
                  <a:srgbClr val="063772"/>
                </a:solidFill>
              </a:rPr>
              <a:t>Evaluation Topics and Their Importance</a:t>
            </a:r>
            <a:br>
              <a:rPr lang="en-US" sz="3200" b="1" dirty="0">
                <a:solidFill>
                  <a:srgbClr val="063772"/>
                </a:solidFill>
              </a:rPr>
            </a:br>
            <a:r>
              <a:rPr lang="en-US" sz="2700" b="1" dirty="0">
                <a:solidFill>
                  <a:srgbClr val="063772"/>
                </a:solidFill>
              </a:rPr>
              <a:t>(Figure 16)</a:t>
            </a:r>
          </a:p>
        </p:txBody>
      </p:sp>
      <p:graphicFrame>
        <p:nvGraphicFramePr>
          <p:cNvPr id="4" name="Chart 3">
            <a:extLst>
              <a:ext uri="{FF2B5EF4-FFF2-40B4-BE49-F238E27FC236}">
                <a16:creationId xmlns:a16="http://schemas.microsoft.com/office/drawing/2014/main" id="{609B08F0-B7DB-5944-8EAD-0B22ABF167B3}"/>
              </a:ext>
            </a:extLst>
          </p:cNvPr>
          <p:cNvGraphicFramePr/>
          <p:nvPr>
            <p:extLst>
              <p:ext uri="{D42A27DB-BD31-4B8C-83A1-F6EECF244321}">
                <p14:modId xmlns:p14="http://schemas.microsoft.com/office/powerpoint/2010/main" val="2385400173"/>
              </p:ext>
            </p:extLst>
          </p:nvPr>
        </p:nvGraphicFramePr>
        <p:xfrm>
          <a:off x="164308" y="1524002"/>
          <a:ext cx="9050079" cy="5105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5458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DD8F-00A2-B447-B0BC-F1B685EBE333}"/>
              </a:ext>
            </a:extLst>
          </p:cNvPr>
          <p:cNvSpPr>
            <a:spLocks noGrp="1"/>
          </p:cNvSpPr>
          <p:nvPr>
            <p:ph type="title"/>
          </p:nvPr>
        </p:nvSpPr>
        <p:spPr/>
        <p:txBody>
          <a:bodyPr>
            <a:normAutofit/>
          </a:bodyPr>
          <a:lstStyle/>
          <a:p>
            <a:pPr algn="ctr"/>
            <a:r>
              <a:rPr lang="en-US" sz="3600" b="1" dirty="0">
                <a:solidFill>
                  <a:srgbClr val="063772"/>
                </a:solidFill>
              </a:rPr>
              <a:t>Key Takeaways on Support for Teachers </a:t>
            </a:r>
          </a:p>
        </p:txBody>
      </p:sp>
      <p:sp>
        <p:nvSpPr>
          <p:cNvPr id="3" name="Content Placeholder 2">
            <a:extLst>
              <a:ext uri="{FF2B5EF4-FFF2-40B4-BE49-F238E27FC236}">
                <a16:creationId xmlns:a16="http://schemas.microsoft.com/office/drawing/2014/main" id="{11DF2402-B7D6-144F-AE5F-1E7DAD430E32}"/>
              </a:ext>
            </a:extLst>
          </p:cNvPr>
          <p:cNvSpPr>
            <a:spLocks noGrp="1"/>
          </p:cNvSpPr>
          <p:nvPr>
            <p:ph sz="quarter" idx="1"/>
          </p:nvPr>
        </p:nvSpPr>
        <p:spPr/>
        <p:txBody>
          <a:bodyPr>
            <a:normAutofit lnSpcReduction="10000"/>
          </a:bodyPr>
          <a:lstStyle/>
          <a:p>
            <a:pPr>
              <a:buFont typeface="Wingdings" pitchFamily="2" charset="2"/>
              <a:buChar char="Ø"/>
            </a:pPr>
            <a:r>
              <a:rPr lang="en-US" sz="2800" dirty="0">
                <a:solidFill>
                  <a:srgbClr val="063772"/>
                </a:solidFill>
              </a:rPr>
              <a:t>Nearly half of respondents report collaborative practices within their schools and districts.</a:t>
            </a:r>
          </a:p>
          <a:p>
            <a:pPr>
              <a:buFont typeface="Wingdings" pitchFamily="2" charset="2"/>
              <a:buChar char="Ø"/>
            </a:pPr>
            <a:r>
              <a:rPr lang="en-US" sz="2800" dirty="0">
                <a:solidFill>
                  <a:srgbClr val="063772"/>
                </a:solidFill>
              </a:rPr>
              <a:t>Fewer teachers rate their non-special education district and building administrators as very prepared to support instruction for IEP outcomes.</a:t>
            </a:r>
          </a:p>
          <a:p>
            <a:pPr>
              <a:buFont typeface="Wingdings" pitchFamily="2" charset="2"/>
              <a:buChar char="Ø"/>
            </a:pPr>
            <a:r>
              <a:rPr lang="en-US" sz="2800" dirty="0">
                <a:solidFill>
                  <a:srgbClr val="063772"/>
                </a:solidFill>
              </a:rPr>
              <a:t>A range of professional development opportunities are available for most teachers.</a:t>
            </a:r>
          </a:p>
          <a:p>
            <a:pPr>
              <a:buFont typeface="Wingdings" pitchFamily="2" charset="2"/>
              <a:buChar char="Ø"/>
            </a:pPr>
            <a:r>
              <a:rPr lang="en-US" sz="2800" dirty="0">
                <a:solidFill>
                  <a:srgbClr val="063772"/>
                </a:solidFill>
              </a:rPr>
              <a:t>Evaluation topics were viewed as </a:t>
            </a:r>
            <a:br>
              <a:rPr lang="en-US" sz="2800" dirty="0">
                <a:solidFill>
                  <a:srgbClr val="063772"/>
                </a:solidFill>
              </a:rPr>
            </a:br>
            <a:r>
              <a:rPr lang="en-US" sz="2800" dirty="0">
                <a:solidFill>
                  <a:srgbClr val="063772"/>
                </a:solidFill>
              </a:rPr>
              <a:t>important, however, IEP goals and</a:t>
            </a:r>
            <a:br>
              <a:rPr lang="en-US" sz="2800" dirty="0">
                <a:solidFill>
                  <a:srgbClr val="063772"/>
                </a:solidFill>
              </a:rPr>
            </a:br>
            <a:r>
              <a:rPr lang="en-US" sz="2800" dirty="0">
                <a:solidFill>
                  <a:srgbClr val="063772"/>
                </a:solidFill>
              </a:rPr>
              <a:t>outcomes were not evaluated.</a:t>
            </a:r>
          </a:p>
          <a:p>
            <a:endParaRPr lang="en-US" dirty="0"/>
          </a:p>
        </p:txBody>
      </p:sp>
      <p:pic>
        <p:nvPicPr>
          <p:cNvPr id="5" name="Picture 4">
            <a:extLst>
              <a:ext uri="{FF2B5EF4-FFF2-40B4-BE49-F238E27FC236}">
                <a16:creationId xmlns:a16="http://schemas.microsoft.com/office/drawing/2014/main" id="{346F9849-8A9F-FC4A-A535-F8538ABFB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690" y="4146550"/>
            <a:ext cx="2529358" cy="1968500"/>
          </a:xfrm>
          <a:prstGeom prst="rect">
            <a:avLst/>
          </a:prstGeom>
        </p:spPr>
      </p:pic>
    </p:spTree>
    <p:extLst>
      <p:ext uri="{BB962C8B-B14F-4D97-AF65-F5344CB8AC3E}">
        <p14:creationId xmlns:p14="http://schemas.microsoft.com/office/powerpoint/2010/main" val="3342178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97FC-3E64-A640-8028-768BC98DB345}"/>
              </a:ext>
            </a:extLst>
          </p:cNvPr>
          <p:cNvSpPr>
            <a:spLocks noGrp="1"/>
          </p:cNvSpPr>
          <p:nvPr>
            <p:ph type="title"/>
          </p:nvPr>
        </p:nvSpPr>
        <p:spPr/>
        <p:txBody>
          <a:bodyPr>
            <a:noAutofit/>
          </a:bodyPr>
          <a:lstStyle/>
          <a:p>
            <a:pPr algn="ctr"/>
            <a:r>
              <a:rPr lang="en-US" sz="3600" b="1" dirty="0">
                <a:solidFill>
                  <a:srgbClr val="063772"/>
                </a:solidFill>
              </a:rPr>
              <a:t>Reflective Response:</a:t>
            </a:r>
            <a:br>
              <a:rPr lang="en-US" sz="3600" b="1" dirty="0">
                <a:solidFill>
                  <a:srgbClr val="063772"/>
                </a:solidFill>
              </a:rPr>
            </a:br>
            <a:r>
              <a:rPr lang="en-US" sz="3600" b="1" dirty="0">
                <a:solidFill>
                  <a:srgbClr val="063772"/>
                </a:solidFill>
              </a:rPr>
              <a:t>In What Ways Might We….</a:t>
            </a:r>
          </a:p>
        </p:txBody>
      </p:sp>
      <p:sp>
        <p:nvSpPr>
          <p:cNvPr id="3" name="Content Placeholder 2">
            <a:extLst>
              <a:ext uri="{FF2B5EF4-FFF2-40B4-BE49-F238E27FC236}">
                <a16:creationId xmlns:a16="http://schemas.microsoft.com/office/drawing/2014/main" id="{AF9E09ED-138D-0F44-AF0D-CD0EFE9CF59B}"/>
              </a:ext>
            </a:extLst>
          </p:cNvPr>
          <p:cNvSpPr>
            <a:spLocks noGrp="1"/>
          </p:cNvSpPr>
          <p:nvPr>
            <p:ph sz="quarter" idx="1"/>
          </p:nvPr>
        </p:nvSpPr>
        <p:spPr>
          <a:xfrm>
            <a:off x="612648" y="1600200"/>
            <a:ext cx="8251952" cy="4635500"/>
          </a:xfrm>
        </p:spPr>
        <p:txBody>
          <a:bodyPr>
            <a:normAutofit/>
          </a:bodyPr>
          <a:lstStyle/>
          <a:p>
            <a:pPr>
              <a:buFont typeface="Wingdings" pitchFamily="2" charset="2"/>
              <a:buChar char="Ø"/>
            </a:pPr>
            <a:r>
              <a:rPr lang="en-US" sz="2800" dirty="0">
                <a:solidFill>
                  <a:srgbClr val="063772"/>
                </a:solidFill>
              </a:rPr>
              <a:t>Extend capacity for collaboration among general and special education professionals?</a:t>
            </a:r>
          </a:p>
          <a:p>
            <a:pPr>
              <a:buFont typeface="Wingdings" pitchFamily="2" charset="2"/>
              <a:buChar char="Ø"/>
            </a:pPr>
            <a:r>
              <a:rPr lang="en-US" sz="2800" dirty="0">
                <a:solidFill>
                  <a:srgbClr val="063772"/>
                </a:solidFill>
              </a:rPr>
              <a:t>Partner with general education administrators to improve support for students’ IEP outcomes?</a:t>
            </a:r>
          </a:p>
          <a:p>
            <a:pPr>
              <a:buFont typeface="Wingdings" pitchFamily="2" charset="2"/>
              <a:buChar char="Ø"/>
            </a:pPr>
            <a:r>
              <a:rPr lang="en-US" sz="2800" dirty="0">
                <a:solidFill>
                  <a:srgbClr val="063772"/>
                </a:solidFill>
              </a:rPr>
              <a:t>Make teacher evaluations topics more relevant to special education teachers?</a:t>
            </a:r>
          </a:p>
          <a:p>
            <a:pPr>
              <a:buFont typeface="Wingdings" pitchFamily="2" charset="2"/>
              <a:buChar char="Ø"/>
            </a:pPr>
            <a:r>
              <a:rPr lang="en-US" sz="2800" dirty="0">
                <a:solidFill>
                  <a:srgbClr val="063772"/>
                </a:solidFill>
              </a:rPr>
              <a:t>Engage </a:t>
            </a:r>
            <a:r>
              <a:rPr lang="en-US" sz="2800" i="1" dirty="0">
                <a:solidFill>
                  <a:srgbClr val="063772"/>
                </a:solidFill>
              </a:rPr>
              <a:t>all</a:t>
            </a:r>
            <a:r>
              <a:rPr lang="en-US" sz="2800" dirty="0">
                <a:solidFill>
                  <a:srgbClr val="063772"/>
                </a:solidFill>
              </a:rPr>
              <a:t> stakeholders in improving outcomes for students with special education needs?</a:t>
            </a:r>
          </a:p>
          <a:p>
            <a:pPr>
              <a:buFont typeface="Wingdings" pitchFamily="2" charset="2"/>
              <a:buChar char="Ø"/>
            </a:pPr>
            <a:endParaRPr lang="en-US" sz="2800" dirty="0">
              <a:solidFill>
                <a:srgbClr val="063772"/>
              </a:solidFill>
            </a:endParaRPr>
          </a:p>
          <a:p>
            <a:pPr marL="0" indent="0">
              <a:buNone/>
            </a:pPr>
            <a:endParaRPr lang="en-US" sz="2800" dirty="0">
              <a:solidFill>
                <a:srgbClr val="063772"/>
              </a:solidFill>
            </a:endParaRPr>
          </a:p>
        </p:txBody>
      </p:sp>
    </p:spTree>
    <p:extLst>
      <p:ext uri="{BB962C8B-B14F-4D97-AF65-F5344CB8AC3E}">
        <p14:creationId xmlns:p14="http://schemas.microsoft.com/office/powerpoint/2010/main" val="4024368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1124A2-9EC3-473E-AF68-A547AC495627}"/>
              </a:ext>
            </a:extLst>
          </p:cNvPr>
          <p:cNvSpPr>
            <a:spLocks noGrp="1"/>
          </p:cNvSpPr>
          <p:nvPr>
            <p:ph type="body" idx="1"/>
          </p:nvPr>
        </p:nvSpPr>
        <p:spPr/>
        <p:txBody>
          <a:bodyPr>
            <a:normAutofit/>
          </a:bodyPr>
          <a:lstStyle/>
          <a:p>
            <a:r>
              <a:rPr lang="en-US" sz="4400" dirty="0">
                <a:solidFill>
                  <a:srgbClr val="063772"/>
                </a:solidFill>
              </a:rPr>
              <a:t>Section V: What Teachers Need Most</a:t>
            </a:r>
            <a:endParaRPr lang="en-US" sz="4400" dirty="0"/>
          </a:p>
        </p:txBody>
      </p:sp>
      <p:sp>
        <p:nvSpPr>
          <p:cNvPr id="2" name="Title 1">
            <a:extLst>
              <a:ext uri="{FF2B5EF4-FFF2-40B4-BE49-F238E27FC236}">
                <a16:creationId xmlns:a16="http://schemas.microsoft.com/office/drawing/2014/main" id="{5052DD98-BB14-8B4F-9588-11DD0A03E912}"/>
              </a:ext>
            </a:extLst>
          </p:cNvPr>
          <p:cNvSpPr>
            <a:spLocks noGrp="1"/>
          </p:cNvSpPr>
          <p:nvPr>
            <p:ph type="title"/>
          </p:nvPr>
        </p:nvSpPr>
        <p:spPr>
          <a:xfrm>
            <a:off x="1371600" y="1143000"/>
            <a:ext cx="7620000" cy="1143000"/>
          </a:xfrm>
        </p:spPr>
        <p:txBody>
          <a:bodyPr>
            <a:noAutofit/>
          </a:bodyPr>
          <a:lstStyle/>
          <a:p>
            <a:r>
              <a:rPr lang="en-US" sz="4800" b="1" dirty="0">
                <a:solidFill>
                  <a:schemeClr val="bg1"/>
                </a:solidFill>
              </a:rPr>
              <a:t>FINDINGS</a:t>
            </a:r>
          </a:p>
        </p:txBody>
      </p:sp>
      <p:pic>
        <p:nvPicPr>
          <p:cNvPr id="5" name="Picture 4">
            <a:extLst>
              <a:ext uri="{FF2B5EF4-FFF2-40B4-BE49-F238E27FC236}">
                <a16:creationId xmlns:a16="http://schemas.microsoft.com/office/drawing/2014/main" id="{ABDB892C-7958-422D-AB4E-871C2DE415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429000"/>
            <a:ext cx="3943350" cy="2628900"/>
          </a:xfrm>
          <a:prstGeom prst="rect">
            <a:avLst/>
          </a:prstGeom>
        </p:spPr>
      </p:pic>
    </p:spTree>
    <p:extLst>
      <p:ext uri="{BB962C8B-B14F-4D97-AF65-F5344CB8AC3E}">
        <p14:creationId xmlns:p14="http://schemas.microsoft.com/office/powerpoint/2010/main" val="4030735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61DA2-E67C-5142-B59B-EC22D95470CA}"/>
              </a:ext>
            </a:extLst>
          </p:cNvPr>
          <p:cNvSpPr>
            <a:spLocks noGrp="1"/>
          </p:cNvSpPr>
          <p:nvPr>
            <p:ph type="title"/>
          </p:nvPr>
        </p:nvSpPr>
        <p:spPr/>
        <p:txBody>
          <a:bodyPr>
            <a:normAutofit/>
          </a:bodyPr>
          <a:lstStyle/>
          <a:p>
            <a:pPr algn="ctr"/>
            <a:r>
              <a:rPr lang="en-US" sz="4000" b="1" dirty="0">
                <a:solidFill>
                  <a:srgbClr val="063772"/>
                </a:solidFill>
              </a:rPr>
              <a:t>What Teachers Need to be</a:t>
            </a:r>
            <a:r>
              <a:rPr lang="en-US" sz="3600" b="1" dirty="0">
                <a:solidFill>
                  <a:srgbClr val="063772"/>
                </a:solidFill>
              </a:rPr>
              <a:t> Successful</a:t>
            </a:r>
          </a:p>
        </p:txBody>
      </p:sp>
      <p:sp>
        <p:nvSpPr>
          <p:cNvPr id="7" name="Content Placeholder 6">
            <a:extLst>
              <a:ext uri="{FF2B5EF4-FFF2-40B4-BE49-F238E27FC236}">
                <a16:creationId xmlns:a16="http://schemas.microsoft.com/office/drawing/2014/main" id="{7E24B0A2-3697-6149-9929-5A0337541D28}"/>
              </a:ext>
            </a:extLst>
          </p:cNvPr>
          <p:cNvSpPr>
            <a:spLocks noGrp="1"/>
          </p:cNvSpPr>
          <p:nvPr>
            <p:ph sz="quarter" idx="1"/>
          </p:nvPr>
        </p:nvSpPr>
        <p:spPr/>
        <p:txBody>
          <a:bodyPr>
            <a:normAutofit/>
          </a:bodyPr>
          <a:lstStyle/>
          <a:p>
            <a:pPr marL="457200" indent="-457200">
              <a:buNone/>
            </a:pPr>
            <a:r>
              <a:rPr lang="en-US" sz="3200" dirty="0">
                <a:solidFill>
                  <a:srgbClr val="063772"/>
                </a:solidFill>
              </a:rPr>
              <a:t>1. Adequate resources to meet IEP requirements for students</a:t>
            </a:r>
            <a:br>
              <a:rPr lang="en-US" sz="3200" dirty="0">
                <a:solidFill>
                  <a:srgbClr val="063772"/>
                </a:solidFill>
              </a:rPr>
            </a:br>
            <a:r>
              <a:rPr lang="en-US" sz="2400" dirty="0">
                <a:solidFill>
                  <a:srgbClr val="063772"/>
                </a:solidFill>
              </a:rPr>
              <a:t>(831 responses)</a:t>
            </a:r>
            <a:br>
              <a:rPr lang="en-US" sz="2400" dirty="0">
                <a:solidFill>
                  <a:srgbClr val="063772"/>
                </a:solidFill>
              </a:rPr>
            </a:br>
            <a:endParaRPr lang="en-US" sz="2400" dirty="0">
              <a:solidFill>
                <a:srgbClr val="063772"/>
              </a:solidFill>
            </a:endParaRPr>
          </a:p>
          <a:p>
            <a:pPr marL="457200" indent="-457200">
              <a:buNone/>
            </a:pPr>
            <a:r>
              <a:rPr lang="en-US" sz="3200" dirty="0">
                <a:solidFill>
                  <a:srgbClr val="063772"/>
                </a:solidFill>
              </a:rPr>
              <a:t>2. Smaller class sizes/caseloads</a:t>
            </a:r>
            <a:br>
              <a:rPr lang="en-US" sz="3200" dirty="0">
                <a:solidFill>
                  <a:srgbClr val="063772"/>
                </a:solidFill>
              </a:rPr>
            </a:br>
            <a:r>
              <a:rPr lang="en-US" sz="2400" dirty="0">
                <a:solidFill>
                  <a:srgbClr val="063772"/>
                </a:solidFill>
              </a:rPr>
              <a:t>(637 responses)</a:t>
            </a:r>
            <a:br>
              <a:rPr lang="en-US" sz="2400" dirty="0">
                <a:solidFill>
                  <a:srgbClr val="063772"/>
                </a:solidFill>
              </a:rPr>
            </a:br>
            <a:endParaRPr lang="en-US" sz="2400" dirty="0">
              <a:solidFill>
                <a:srgbClr val="063772"/>
              </a:solidFill>
            </a:endParaRPr>
          </a:p>
          <a:p>
            <a:pPr marL="457200" indent="-457200">
              <a:buNone/>
            </a:pPr>
            <a:r>
              <a:rPr lang="en-US" sz="3200" dirty="0">
                <a:solidFill>
                  <a:srgbClr val="063772"/>
                </a:solidFill>
              </a:rPr>
              <a:t>3. Administrators who support the IEP process </a:t>
            </a:r>
            <a:br>
              <a:rPr lang="en-US" sz="3200" dirty="0">
                <a:solidFill>
                  <a:srgbClr val="063772"/>
                </a:solidFill>
              </a:rPr>
            </a:br>
            <a:r>
              <a:rPr lang="en-US" sz="2400" dirty="0">
                <a:solidFill>
                  <a:srgbClr val="063772"/>
                </a:solidFill>
              </a:rPr>
              <a:t>(538 responses)</a:t>
            </a:r>
            <a:endParaRPr lang="en-US" sz="3200" dirty="0">
              <a:solidFill>
                <a:srgbClr val="063772"/>
              </a:solidFill>
            </a:endParaRPr>
          </a:p>
        </p:txBody>
      </p:sp>
    </p:spTree>
    <p:extLst>
      <p:ext uri="{BB962C8B-B14F-4D97-AF65-F5344CB8AC3E}">
        <p14:creationId xmlns:p14="http://schemas.microsoft.com/office/powerpoint/2010/main" val="4174640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3709-719D-9242-8A68-3BF2E1942D13}"/>
              </a:ext>
            </a:extLst>
          </p:cNvPr>
          <p:cNvSpPr>
            <a:spLocks noGrp="1"/>
          </p:cNvSpPr>
          <p:nvPr>
            <p:ph type="title"/>
          </p:nvPr>
        </p:nvSpPr>
        <p:spPr/>
        <p:txBody>
          <a:bodyPr>
            <a:normAutofit fontScale="90000"/>
          </a:bodyPr>
          <a:lstStyle/>
          <a:p>
            <a:pPr algn="ctr"/>
            <a:r>
              <a:rPr lang="en-US" sz="4000" b="1" dirty="0">
                <a:solidFill>
                  <a:srgbClr val="063772"/>
                </a:solidFill>
              </a:rPr>
              <a:t>What Teachers Need to be Successful </a:t>
            </a:r>
            <a:r>
              <a:rPr lang="en-US" sz="3600" b="1" dirty="0">
                <a:solidFill>
                  <a:srgbClr val="063772"/>
                </a:solidFill>
              </a:rPr>
              <a:t>(cont’d)</a:t>
            </a:r>
          </a:p>
        </p:txBody>
      </p:sp>
      <p:sp>
        <p:nvSpPr>
          <p:cNvPr id="3" name="Content Placeholder 2">
            <a:extLst>
              <a:ext uri="{FF2B5EF4-FFF2-40B4-BE49-F238E27FC236}">
                <a16:creationId xmlns:a16="http://schemas.microsoft.com/office/drawing/2014/main" id="{AD46E419-ACE6-2542-B06D-E902489A8430}"/>
              </a:ext>
            </a:extLst>
          </p:cNvPr>
          <p:cNvSpPr>
            <a:spLocks noGrp="1"/>
          </p:cNvSpPr>
          <p:nvPr>
            <p:ph sz="quarter" idx="1"/>
          </p:nvPr>
        </p:nvSpPr>
        <p:spPr/>
        <p:txBody>
          <a:bodyPr>
            <a:normAutofit/>
          </a:bodyPr>
          <a:lstStyle/>
          <a:p>
            <a:pPr marL="0" indent="0">
              <a:buNone/>
            </a:pPr>
            <a:r>
              <a:rPr lang="en-US" sz="3200" dirty="0">
                <a:solidFill>
                  <a:srgbClr val="063772"/>
                </a:solidFill>
              </a:rPr>
              <a:t>4. Knowledgeable paraeducators </a:t>
            </a:r>
          </a:p>
          <a:p>
            <a:pPr marL="0" indent="0">
              <a:buNone/>
            </a:pPr>
            <a:r>
              <a:rPr lang="en-US" sz="3200" dirty="0">
                <a:solidFill>
                  <a:srgbClr val="063772"/>
                </a:solidFill>
              </a:rPr>
              <a:t>5. Principal who is a strong instructional leader </a:t>
            </a:r>
          </a:p>
          <a:p>
            <a:pPr marL="0" indent="0">
              <a:buNone/>
            </a:pPr>
            <a:r>
              <a:rPr lang="en-US" sz="3200" dirty="0">
                <a:solidFill>
                  <a:srgbClr val="063772"/>
                </a:solidFill>
              </a:rPr>
              <a:t>6. Professional development</a:t>
            </a:r>
          </a:p>
          <a:p>
            <a:pPr marL="0" indent="0">
              <a:buNone/>
            </a:pPr>
            <a:r>
              <a:rPr lang="en-US" sz="3200" dirty="0">
                <a:solidFill>
                  <a:srgbClr val="063772"/>
                </a:solidFill>
              </a:rPr>
              <a:t>7. Reduced paperwork</a:t>
            </a:r>
          </a:p>
          <a:p>
            <a:pPr marL="0" indent="0">
              <a:buNone/>
            </a:pPr>
            <a:r>
              <a:rPr lang="en-US" sz="3200" dirty="0">
                <a:solidFill>
                  <a:srgbClr val="063772"/>
                </a:solidFill>
              </a:rPr>
              <a:t>8. Access to related service providers</a:t>
            </a:r>
          </a:p>
          <a:p>
            <a:pPr marL="0" indent="0">
              <a:buNone/>
            </a:pPr>
            <a:r>
              <a:rPr lang="en-US" sz="3200" dirty="0">
                <a:solidFill>
                  <a:srgbClr val="063772"/>
                </a:solidFill>
              </a:rPr>
              <a:t>9. Access to technology</a:t>
            </a:r>
          </a:p>
          <a:p>
            <a:pPr marL="0" indent="0">
              <a:buNone/>
            </a:pPr>
            <a:r>
              <a:rPr lang="en-US" sz="3200" dirty="0">
                <a:solidFill>
                  <a:srgbClr val="063772"/>
                </a:solidFill>
              </a:rPr>
              <a:t>10. Access to general education curriculum</a:t>
            </a:r>
          </a:p>
        </p:txBody>
      </p:sp>
    </p:spTree>
    <p:extLst>
      <p:ext uri="{BB962C8B-B14F-4D97-AF65-F5344CB8AC3E}">
        <p14:creationId xmlns:p14="http://schemas.microsoft.com/office/powerpoint/2010/main" val="2976158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9EF7E-C269-FB41-8746-4F7E7BFDBB1B}"/>
              </a:ext>
            </a:extLst>
          </p:cNvPr>
          <p:cNvSpPr>
            <a:spLocks noGrp="1"/>
          </p:cNvSpPr>
          <p:nvPr>
            <p:ph type="title"/>
          </p:nvPr>
        </p:nvSpPr>
        <p:spPr/>
        <p:txBody>
          <a:bodyPr>
            <a:normAutofit/>
          </a:bodyPr>
          <a:lstStyle/>
          <a:p>
            <a:pPr algn="ctr"/>
            <a:r>
              <a:rPr lang="en-US" sz="3600" b="1" dirty="0">
                <a:solidFill>
                  <a:srgbClr val="063772"/>
                </a:solidFill>
              </a:rPr>
              <a:t>Key Takeaways for Teacher Success</a:t>
            </a:r>
          </a:p>
        </p:txBody>
      </p:sp>
      <p:sp>
        <p:nvSpPr>
          <p:cNvPr id="3" name="Content Placeholder 2">
            <a:extLst>
              <a:ext uri="{FF2B5EF4-FFF2-40B4-BE49-F238E27FC236}">
                <a16:creationId xmlns:a16="http://schemas.microsoft.com/office/drawing/2014/main" id="{3689F188-BFEC-8D4B-BD62-44B977A1655D}"/>
              </a:ext>
            </a:extLst>
          </p:cNvPr>
          <p:cNvSpPr>
            <a:spLocks noGrp="1"/>
          </p:cNvSpPr>
          <p:nvPr>
            <p:ph sz="quarter" idx="1"/>
          </p:nvPr>
        </p:nvSpPr>
        <p:spPr/>
        <p:txBody>
          <a:bodyPr>
            <a:normAutofit/>
          </a:bodyPr>
          <a:lstStyle/>
          <a:p>
            <a:pPr>
              <a:buFont typeface="Wingdings" pitchFamily="2" charset="2"/>
              <a:buChar char="Ø"/>
            </a:pPr>
            <a:r>
              <a:rPr lang="en-US" sz="3200" dirty="0">
                <a:solidFill>
                  <a:srgbClr val="063772"/>
                </a:solidFill>
              </a:rPr>
              <a:t>Teachers affirm the importance of the IEP and the resources to reach the IEP goals. </a:t>
            </a:r>
          </a:p>
          <a:p>
            <a:pPr>
              <a:buFont typeface="Wingdings" pitchFamily="2" charset="2"/>
              <a:buChar char="Ø"/>
            </a:pPr>
            <a:r>
              <a:rPr lang="en-US" sz="3200" dirty="0">
                <a:solidFill>
                  <a:srgbClr val="063772"/>
                </a:solidFill>
              </a:rPr>
              <a:t>Class size and caseloads were reported as critical to students’ success.</a:t>
            </a:r>
          </a:p>
          <a:p>
            <a:pPr>
              <a:buFont typeface="Wingdings" pitchFamily="2" charset="2"/>
              <a:buChar char="Ø"/>
            </a:pPr>
            <a:r>
              <a:rPr lang="en-US" sz="3200" dirty="0">
                <a:solidFill>
                  <a:srgbClr val="063772"/>
                </a:solidFill>
              </a:rPr>
              <a:t>The knowledge and support of</a:t>
            </a:r>
            <a:br>
              <a:rPr lang="en-US" sz="3200" dirty="0">
                <a:solidFill>
                  <a:srgbClr val="063772"/>
                </a:solidFill>
              </a:rPr>
            </a:br>
            <a:r>
              <a:rPr lang="en-US" sz="3200" dirty="0">
                <a:solidFill>
                  <a:srgbClr val="063772"/>
                </a:solidFill>
              </a:rPr>
              <a:t>administrators was also seen </a:t>
            </a:r>
            <a:br>
              <a:rPr lang="en-US" sz="3200" dirty="0">
                <a:solidFill>
                  <a:srgbClr val="063772"/>
                </a:solidFill>
              </a:rPr>
            </a:br>
            <a:r>
              <a:rPr lang="en-US" sz="3200" dirty="0">
                <a:solidFill>
                  <a:srgbClr val="063772"/>
                </a:solidFill>
              </a:rPr>
              <a:t>as critical to students’ success.</a:t>
            </a:r>
          </a:p>
          <a:p>
            <a:pPr marL="0" indent="0">
              <a:buNone/>
            </a:pPr>
            <a:endParaRPr lang="en-US" dirty="0"/>
          </a:p>
        </p:txBody>
      </p:sp>
      <p:pic>
        <p:nvPicPr>
          <p:cNvPr id="4" name="Picture 3">
            <a:extLst>
              <a:ext uri="{FF2B5EF4-FFF2-40B4-BE49-F238E27FC236}">
                <a16:creationId xmlns:a16="http://schemas.microsoft.com/office/drawing/2014/main" id="{900E3A9B-A842-D745-9C22-532A78955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657600"/>
            <a:ext cx="2921000" cy="2273300"/>
          </a:xfrm>
          <a:prstGeom prst="rect">
            <a:avLst/>
          </a:prstGeom>
        </p:spPr>
      </p:pic>
    </p:spTree>
    <p:extLst>
      <p:ext uri="{BB962C8B-B14F-4D97-AF65-F5344CB8AC3E}">
        <p14:creationId xmlns:p14="http://schemas.microsoft.com/office/powerpoint/2010/main" val="794971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97FC-3E64-A640-8028-768BC98DB345}"/>
              </a:ext>
            </a:extLst>
          </p:cNvPr>
          <p:cNvSpPr>
            <a:spLocks noGrp="1"/>
          </p:cNvSpPr>
          <p:nvPr>
            <p:ph type="title"/>
          </p:nvPr>
        </p:nvSpPr>
        <p:spPr/>
        <p:txBody>
          <a:bodyPr>
            <a:noAutofit/>
          </a:bodyPr>
          <a:lstStyle/>
          <a:p>
            <a:pPr algn="ctr"/>
            <a:r>
              <a:rPr lang="en-US" sz="3600" b="1" dirty="0">
                <a:solidFill>
                  <a:srgbClr val="063772"/>
                </a:solidFill>
              </a:rPr>
              <a:t>Reflective Response:</a:t>
            </a:r>
            <a:br>
              <a:rPr lang="en-US" sz="3600" b="1" dirty="0">
                <a:solidFill>
                  <a:srgbClr val="063772"/>
                </a:solidFill>
              </a:rPr>
            </a:br>
            <a:r>
              <a:rPr lang="en-US" sz="3600" b="1" dirty="0">
                <a:solidFill>
                  <a:srgbClr val="063772"/>
                </a:solidFill>
              </a:rPr>
              <a:t>In What Ways Might We… </a:t>
            </a:r>
          </a:p>
        </p:txBody>
      </p:sp>
      <p:sp>
        <p:nvSpPr>
          <p:cNvPr id="3" name="Content Placeholder 2">
            <a:extLst>
              <a:ext uri="{FF2B5EF4-FFF2-40B4-BE49-F238E27FC236}">
                <a16:creationId xmlns:a16="http://schemas.microsoft.com/office/drawing/2014/main" id="{AF9E09ED-138D-0F44-AF0D-CD0EFE9CF59B}"/>
              </a:ext>
            </a:extLst>
          </p:cNvPr>
          <p:cNvSpPr>
            <a:spLocks noGrp="1"/>
          </p:cNvSpPr>
          <p:nvPr>
            <p:ph sz="quarter" idx="1"/>
          </p:nvPr>
        </p:nvSpPr>
        <p:spPr>
          <a:xfrm>
            <a:off x="578978" y="1524000"/>
            <a:ext cx="8187070" cy="4648200"/>
          </a:xfrm>
        </p:spPr>
        <p:txBody>
          <a:bodyPr>
            <a:normAutofit/>
          </a:bodyPr>
          <a:lstStyle/>
          <a:p>
            <a:pPr>
              <a:buFont typeface="Wingdings" pitchFamily="2" charset="2"/>
              <a:buChar char="Ø"/>
            </a:pPr>
            <a:r>
              <a:rPr lang="en-US" sz="2800" dirty="0">
                <a:solidFill>
                  <a:schemeClr val="accent2"/>
                </a:solidFill>
              </a:rPr>
              <a:t>Support teachers and administrators through professional development?</a:t>
            </a:r>
          </a:p>
          <a:p>
            <a:pPr>
              <a:buFont typeface="Wingdings" pitchFamily="2" charset="2"/>
              <a:buChar char="Ø"/>
            </a:pPr>
            <a:r>
              <a:rPr lang="en-US" sz="2800" dirty="0">
                <a:solidFill>
                  <a:schemeClr val="accent2"/>
                </a:solidFill>
              </a:rPr>
              <a:t>Impact state policy and practice to support teachers and administrators? </a:t>
            </a:r>
          </a:p>
          <a:p>
            <a:pPr>
              <a:buFont typeface="Wingdings" pitchFamily="2" charset="2"/>
              <a:buChar char="Ø"/>
            </a:pPr>
            <a:r>
              <a:rPr lang="en-US" sz="2800" dirty="0">
                <a:solidFill>
                  <a:schemeClr val="accent2"/>
                </a:solidFill>
              </a:rPr>
              <a:t>Align funding priorities with needs identified by teachers?</a:t>
            </a:r>
          </a:p>
          <a:p>
            <a:pPr>
              <a:buFont typeface="Wingdings" pitchFamily="2" charset="2"/>
              <a:buChar char="Ø"/>
            </a:pPr>
            <a:r>
              <a:rPr lang="en-US" sz="2800" dirty="0">
                <a:solidFill>
                  <a:schemeClr val="accent2"/>
                </a:solidFill>
              </a:rPr>
              <a:t>Partner with States, professional organizations (such as CEC, NASDSE, NAESP, NASSP, etc.), and across OSEP Projects to better engage stakeholders and build support for student success?  </a:t>
            </a:r>
            <a:endParaRPr lang="en-US" sz="2800" dirty="0">
              <a:solidFill>
                <a:srgbClr val="063772"/>
              </a:solidFill>
            </a:endParaRPr>
          </a:p>
          <a:p>
            <a:pPr marL="0" indent="0">
              <a:buNone/>
            </a:pPr>
            <a:endParaRPr lang="en-US" sz="2800" dirty="0">
              <a:solidFill>
                <a:srgbClr val="063772"/>
              </a:solidFill>
            </a:endParaRPr>
          </a:p>
        </p:txBody>
      </p:sp>
    </p:spTree>
    <p:extLst>
      <p:ext uri="{BB962C8B-B14F-4D97-AF65-F5344CB8AC3E}">
        <p14:creationId xmlns:p14="http://schemas.microsoft.com/office/powerpoint/2010/main" val="2627597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9191-5340-9C45-90FF-A97F91C72624}"/>
              </a:ext>
            </a:extLst>
          </p:cNvPr>
          <p:cNvSpPr>
            <a:spLocks noGrp="1"/>
          </p:cNvSpPr>
          <p:nvPr>
            <p:ph type="title"/>
          </p:nvPr>
        </p:nvSpPr>
        <p:spPr>
          <a:xfrm>
            <a:off x="612648" y="190500"/>
            <a:ext cx="8153400" cy="990600"/>
          </a:xfrm>
        </p:spPr>
        <p:txBody>
          <a:bodyPr>
            <a:normAutofit/>
          </a:bodyPr>
          <a:lstStyle/>
          <a:p>
            <a:pPr algn="ctr"/>
            <a:r>
              <a:rPr lang="en-US" sz="3600" b="1" dirty="0">
                <a:solidFill>
                  <a:srgbClr val="063772"/>
                </a:solidFill>
              </a:rPr>
              <a:t>What’s Next?</a:t>
            </a:r>
            <a:endParaRPr lang="en-US" sz="3600" b="1" dirty="0">
              <a:solidFill>
                <a:srgbClr val="063772"/>
              </a:solidFill>
              <a:highlight>
                <a:srgbClr val="FFFF00"/>
              </a:highlight>
            </a:endParaRPr>
          </a:p>
        </p:txBody>
      </p:sp>
      <p:sp>
        <p:nvSpPr>
          <p:cNvPr id="3" name="Content Placeholder 2">
            <a:extLst>
              <a:ext uri="{FF2B5EF4-FFF2-40B4-BE49-F238E27FC236}">
                <a16:creationId xmlns:a16="http://schemas.microsoft.com/office/drawing/2014/main" id="{98358C82-4409-2F4D-8409-CCA0933AA2DE}"/>
              </a:ext>
            </a:extLst>
          </p:cNvPr>
          <p:cNvSpPr>
            <a:spLocks noGrp="1"/>
          </p:cNvSpPr>
          <p:nvPr>
            <p:ph sz="quarter" idx="1"/>
          </p:nvPr>
        </p:nvSpPr>
        <p:spPr>
          <a:xfrm>
            <a:off x="612648" y="1600200"/>
            <a:ext cx="8153400" cy="4572000"/>
          </a:xfrm>
        </p:spPr>
        <p:txBody>
          <a:bodyPr/>
          <a:lstStyle/>
          <a:p>
            <a:pPr marL="0" indent="0">
              <a:buNone/>
            </a:pPr>
            <a:r>
              <a:rPr lang="en-US" sz="3200" b="1" dirty="0">
                <a:solidFill>
                  <a:srgbClr val="063772"/>
                </a:solidFill>
              </a:rPr>
              <a:t>How do we use this information to improve:</a:t>
            </a:r>
          </a:p>
          <a:p>
            <a:r>
              <a:rPr lang="en-US" sz="2800" dirty="0">
                <a:solidFill>
                  <a:schemeClr val="accent2"/>
                </a:solidFill>
              </a:rPr>
              <a:t>Professional Development, Standards, and Licensure for Teachers and Administrators</a:t>
            </a:r>
          </a:p>
          <a:p>
            <a:r>
              <a:rPr lang="en-US" sz="2800" dirty="0">
                <a:solidFill>
                  <a:schemeClr val="accent2"/>
                </a:solidFill>
              </a:rPr>
              <a:t>Policy &amp; Advocacy</a:t>
            </a:r>
          </a:p>
          <a:p>
            <a:r>
              <a:rPr lang="en-US" sz="2800" dirty="0">
                <a:solidFill>
                  <a:schemeClr val="accent2"/>
                </a:solidFill>
              </a:rPr>
              <a:t>Programming &amp; Practice</a:t>
            </a:r>
          </a:p>
          <a:p>
            <a:endParaRPr lang="en-US" sz="3200" dirty="0">
              <a:solidFill>
                <a:srgbClr val="063772"/>
              </a:solidFill>
            </a:endParaRPr>
          </a:p>
          <a:p>
            <a:endParaRPr lang="en-US" dirty="0"/>
          </a:p>
        </p:txBody>
      </p:sp>
      <p:pic>
        <p:nvPicPr>
          <p:cNvPr id="5" name="Picture 4">
            <a:extLst>
              <a:ext uri="{FF2B5EF4-FFF2-40B4-BE49-F238E27FC236}">
                <a16:creationId xmlns:a16="http://schemas.microsoft.com/office/drawing/2014/main" id="{C2EF8549-DCF0-6D4B-A5F9-C3A18F37E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267740"/>
            <a:ext cx="3832412" cy="1981200"/>
          </a:xfrm>
          <a:prstGeom prst="rect">
            <a:avLst/>
          </a:prstGeom>
        </p:spPr>
      </p:pic>
      <p:sp>
        <p:nvSpPr>
          <p:cNvPr id="4" name="TextBox 3">
            <a:extLst>
              <a:ext uri="{FF2B5EF4-FFF2-40B4-BE49-F238E27FC236}">
                <a16:creationId xmlns:a16="http://schemas.microsoft.com/office/drawing/2014/main" id="{DFCFA7D9-A01D-46E2-89D7-E3FBAB3B0396}"/>
              </a:ext>
            </a:extLst>
          </p:cNvPr>
          <p:cNvSpPr txBox="1"/>
          <p:nvPr/>
        </p:nvSpPr>
        <p:spPr>
          <a:xfrm>
            <a:off x="377952" y="5257800"/>
            <a:ext cx="8383276" cy="954107"/>
          </a:xfrm>
          <a:prstGeom prst="rect">
            <a:avLst/>
          </a:prstGeom>
          <a:noFill/>
        </p:spPr>
        <p:txBody>
          <a:bodyPr wrap="square" rtlCol="0">
            <a:spAutoFit/>
          </a:bodyPr>
          <a:lstStyle/>
          <a:p>
            <a:r>
              <a:rPr lang="en-US" sz="1400" i="1" dirty="0"/>
              <a:t>The contents of this presentation were developed by the presenters and </a:t>
            </a:r>
            <a:r>
              <a:rPr lang="en-US" altLang="en-US" sz="1400" i="1" dirty="0"/>
              <a:t>do not necessarily represent the positions or polices of the U.S. Department of Education. No official endorsement by the U.S. Department of Education of any product, commodity, service, or enterprise mentioned in this presentation is intended or should be inferred</a:t>
            </a:r>
            <a:r>
              <a:rPr lang="en-US" sz="1400" i="1" dirty="0"/>
              <a:t>. (Authority: 20 U.S.C. 1221e-3 and 3474)</a:t>
            </a:r>
            <a:endParaRPr lang="en-US" sz="1400" dirty="0"/>
          </a:p>
        </p:txBody>
      </p:sp>
    </p:spTree>
    <p:extLst>
      <p:ext uri="{BB962C8B-B14F-4D97-AF65-F5344CB8AC3E}">
        <p14:creationId xmlns:p14="http://schemas.microsoft.com/office/powerpoint/2010/main" val="361733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C8B6-85B6-F942-A29C-BBC86F92DBDD}"/>
              </a:ext>
            </a:extLst>
          </p:cNvPr>
          <p:cNvSpPr>
            <a:spLocks noGrp="1"/>
          </p:cNvSpPr>
          <p:nvPr>
            <p:ph type="title"/>
          </p:nvPr>
        </p:nvSpPr>
        <p:spPr/>
        <p:txBody>
          <a:bodyPr>
            <a:normAutofit/>
          </a:bodyPr>
          <a:lstStyle/>
          <a:p>
            <a:pPr algn="ctr"/>
            <a:r>
              <a:rPr lang="en-US" sz="3600" b="1" dirty="0">
                <a:solidFill>
                  <a:srgbClr val="063772"/>
                </a:solidFill>
              </a:rPr>
              <a:t>Respondent Characteristics </a:t>
            </a:r>
          </a:p>
        </p:txBody>
      </p:sp>
      <p:sp>
        <p:nvSpPr>
          <p:cNvPr id="3" name="Content Placeholder 2">
            <a:extLst>
              <a:ext uri="{FF2B5EF4-FFF2-40B4-BE49-F238E27FC236}">
                <a16:creationId xmlns:a16="http://schemas.microsoft.com/office/drawing/2014/main" id="{68EE6C43-D9B1-6442-8E4F-FD67933F1390}"/>
              </a:ext>
            </a:extLst>
          </p:cNvPr>
          <p:cNvSpPr>
            <a:spLocks noGrp="1"/>
          </p:cNvSpPr>
          <p:nvPr>
            <p:ph sz="quarter" idx="1"/>
          </p:nvPr>
        </p:nvSpPr>
        <p:spPr>
          <a:xfrm>
            <a:off x="612648" y="1676400"/>
            <a:ext cx="8302752" cy="4800600"/>
          </a:xfrm>
        </p:spPr>
        <p:txBody>
          <a:bodyPr>
            <a:normAutofit/>
          </a:bodyPr>
          <a:lstStyle/>
          <a:p>
            <a:pPr marL="0" indent="0">
              <a:buNone/>
            </a:pPr>
            <a:r>
              <a:rPr lang="en-US" sz="2800" b="1" dirty="0">
                <a:solidFill>
                  <a:srgbClr val="063772"/>
                </a:solidFill>
              </a:rPr>
              <a:t>Response rate: 1,467 / </a:t>
            </a:r>
            <a:r>
              <a:rPr lang="en-US" sz="2800" dirty="0">
                <a:solidFill>
                  <a:srgbClr val="063772"/>
                </a:solidFill>
              </a:rPr>
              <a:t>potential 10,251= 14.3% </a:t>
            </a:r>
          </a:p>
          <a:p>
            <a:pPr marL="0" indent="0">
              <a:buNone/>
            </a:pPr>
            <a:endParaRPr lang="en-US" sz="1200" b="1" dirty="0">
              <a:solidFill>
                <a:srgbClr val="063772"/>
              </a:solidFill>
              <a:highlight>
                <a:srgbClr val="FFFF00"/>
              </a:highlight>
            </a:endParaRPr>
          </a:p>
          <a:p>
            <a:pPr marL="0" indent="0">
              <a:buNone/>
            </a:pPr>
            <a:r>
              <a:rPr lang="en-US" sz="2400" b="1" dirty="0">
                <a:solidFill>
                  <a:srgbClr val="063772"/>
                </a:solidFill>
              </a:rPr>
              <a:t>Who responded? </a:t>
            </a:r>
          </a:p>
          <a:p>
            <a:pPr>
              <a:buFont typeface="Wingdings" pitchFamily="2" charset="2"/>
              <a:buChar char="ü"/>
            </a:pPr>
            <a:r>
              <a:rPr lang="en-US" sz="2400" dirty="0">
                <a:solidFill>
                  <a:srgbClr val="063772"/>
                </a:solidFill>
              </a:rPr>
              <a:t>Licensed or certified in special education:		</a:t>
            </a:r>
            <a:r>
              <a:rPr lang="en-US" sz="2400" b="1" dirty="0">
                <a:solidFill>
                  <a:srgbClr val="063772"/>
                </a:solidFill>
              </a:rPr>
              <a:t>96%</a:t>
            </a:r>
          </a:p>
          <a:p>
            <a:pPr>
              <a:buFont typeface="Wingdings" pitchFamily="2" charset="2"/>
              <a:buChar char="ü"/>
            </a:pPr>
            <a:r>
              <a:rPr lang="en-US" sz="2400" dirty="0">
                <a:solidFill>
                  <a:srgbClr val="063772"/>
                </a:solidFill>
              </a:rPr>
              <a:t>Completion of Master’s degree:  			</a:t>
            </a:r>
            <a:r>
              <a:rPr lang="en-US" sz="2400" b="1" dirty="0">
                <a:solidFill>
                  <a:srgbClr val="063772"/>
                </a:solidFill>
              </a:rPr>
              <a:t>69%</a:t>
            </a:r>
          </a:p>
          <a:p>
            <a:pPr>
              <a:buFont typeface="Wingdings" pitchFamily="2" charset="2"/>
              <a:buChar char="ü"/>
            </a:pPr>
            <a:r>
              <a:rPr lang="en-US" sz="2400" dirty="0">
                <a:solidFill>
                  <a:srgbClr val="063772"/>
                </a:solidFill>
              </a:rPr>
              <a:t>Taught in public schools: 				</a:t>
            </a:r>
            <a:r>
              <a:rPr lang="en-US" sz="2400" b="1" dirty="0">
                <a:solidFill>
                  <a:srgbClr val="063772"/>
                </a:solidFill>
              </a:rPr>
              <a:t>91%</a:t>
            </a:r>
          </a:p>
          <a:p>
            <a:pPr>
              <a:buFont typeface="Wingdings" pitchFamily="2" charset="2"/>
              <a:buChar char="ü"/>
            </a:pPr>
            <a:r>
              <a:rPr lang="en-US" sz="2400" dirty="0">
                <a:solidFill>
                  <a:srgbClr val="063772"/>
                </a:solidFill>
              </a:rPr>
              <a:t>Female 						</a:t>
            </a:r>
            <a:r>
              <a:rPr lang="en-US" sz="2400" b="1" dirty="0">
                <a:solidFill>
                  <a:srgbClr val="063772"/>
                </a:solidFill>
              </a:rPr>
              <a:t>89%</a:t>
            </a:r>
          </a:p>
          <a:p>
            <a:pPr>
              <a:buFont typeface="Wingdings" pitchFamily="2" charset="2"/>
              <a:buChar char="ü"/>
            </a:pPr>
            <a:r>
              <a:rPr lang="en-US" sz="2400" dirty="0">
                <a:solidFill>
                  <a:srgbClr val="063772"/>
                </a:solidFill>
              </a:rPr>
              <a:t>White 						</a:t>
            </a:r>
            <a:r>
              <a:rPr lang="en-US" sz="2400" b="1" dirty="0">
                <a:solidFill>
                  <a:srgbClr val="063772"/>
                </a:solidFill>
              </a:rPr>
              <a:t>72%</a:t>
            </a:r>
          </a:p>
          <a:p>
            <a:pPr>
              <a:buFont typeface="Wingdings" pitchFamily="2" charset="2"/>
              <a:buChar char="ü"/>
            </a:pPr>
            <a:r>
              <a:rPr lang="en-US" sz="2400" dirty="0">
                <a:solidFill>
                  <a:srgbClr val="063772"/>
                </a:solidFill>
              </a:rPr>
              <a:t>Resided in the United States			</a:t>
            </a:r>
            <a:r>
              <a:rPr lang="en-US" sz="2400" b="1" dirty="0">
                <a:solidFill>
                  <a:srgbClr val="063772"/>
                </a:solidFill>
              </a:rPr>
              <a:t>99%</a:t>
            </a:r>
          </a:p>
          <a:p>
            <a:pPr>
              <a:buFont typeface="Wingdings" pitchFamily="2" charset="2"/>
              <a:buChar char="ü"/>
            </a:pPr>
            <a:r>
              <a:rPr lang="en-US" sz="2400" dirty="0">
                <a:solidFill>
                  <a:srgbClr val="063772"/>
                </a:solidFill>
              </a:rPr>
              <a:t>Responding from </a:t>
            </a:r>
            <a:r>
              <a:rPr lang="en-US" sz="2400" b="1" dirty="0">
                <a:solidFill>
                  <a:srgbClr val="063772"/>
                </a:solidFill>
              </a:rPr>
              <a:t>50 States </a:t>
            </a:r>
          </a:p>
        </p:txBody>
      </p:sp>
    </p:spTree>
    <p:extLst>
      <p:ext uri="{BB962C8B-B14F-4D97-AF65-F5344CB8AC3E}">
        <p14:creationId xmlns:p14="http://schemas.microsoft.com/office/powerpoint/2010/main" val="1632187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CBD9B3-8E3E-4E1D-B144-BBE0B8B8AB3D}"/>
              </a:ext>
            </a:extLst>
          </p:cNvPr>
          <p:cNvSpPr>
            <a:spLocks noGrp="1"/>
          </p:cNvSpPr>
          <p:nvPr>
            <p:ph type="body" idx="1"/>
          </p:nvPr>
        </p:nvSpPr>
        <p:spPr>
          <a:xfrm>
            <a:off x="1371600" y="2514600"/>
            <a:ext cx="7123113" cy="2895600"/>
          </a:xfrm>
        </p:spPr>
        <p:txBody>
          <a:bodyPr>
            <a:normAutofit/>
          </a:bodyPr>
          <a:lstStyle/>
          <a:p>
            <a:r>
              <a:rPr lang="en-US" i="1" dirty="0"/>
              <a:t>The contents of this presentation were developed by the presenters. However, these contents do not necessarily represent the policy of the Department of Education, and you should not assume endorsement by the Federal Government.  </a:t>
            </a:r>
            <a:endParaRPr lang="en-US" dirty="0"/>
          </a:p>
          <a:p>
            <a:r>
              <a:rPr lang="en-US" i="1" dirty="0"/>
              <a:t>(Authority: 20 U.S.C. 1221e-3 and 3474)</a:t>
            </a:r>
            <a:endParaRPr lang="en-US" dirty="0"/>
          </a:p>
          <a:p>
            <a:endParaRPr lang="en-US" dirty="0"/>
          </a:p>
        </p:txBody>
      </p:sp>
      <p:sp>
        <p:nvSpPr>
          <p:cNvPr id="3" name="Title 2">
            <a:extLst>
              <a:ext uri="{FF2B5EF4-FFF2-40B4-BE49-F238E27FC236}">
                <a16:creationId xmlns:a16="http://schemas.microsoft.com/office/drawing/2014/main" id="{99D431A5-91DF-44FA-9CE6-3249728F21F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0834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34F1-8449-4C4A-828A-332AFB083069}"/>
              </a:ext>
            </a:extLst>
          </p:cNvPr>
          <p:cNvSpPr>
            <a:spLocks noGrp="1"/>
          </p:cNvSpPr>
          <p:nvPr>
            <p:ph type="title"/>
          </p:nvPr>
        </p:nvSpPr>
        <p:spPr/>
        <p:txBody>
          <a:bodyPr>
            <a:noAutofit/>
          </a:bodyPr>
          <a:lstStyle/>
          <a:p>
            <a:pPr algn="ctr"/>
            <a:r>
              <a:rPr lang="en-US" sz="3600" b="1" dirty="0">
                <a:solidFill>
                  <a:srgbClr val="063772"/>
                </a:solidFill>
              </a:rPr>
              <a:t>Years of Special Education Teaching Experience </a:t>
            </a:r>
            <a:r>
              <a:rPr lang="en-US" sz="2800" b="1" dirty="0">
                <a:solidFill>
                  <a:srgbClr val="063772"/>
                </a:solidFill>
              </a:rPr>
              <a:t>(Figure 1)</a:t>
            </a:r>
            <a:endParaRPr lang="en-US" sz="3600" b="1" dirty="0">
              <a:solidFill>
                <a:srgbClr val="063772"/>
              </a:solidFill>
            </a:endParaRPr>
          </a:p>
        </p:txBody>
      </p:sp>
      <p:sp>
        <p:nvSpPr>
          <p:cNvPr id="12" name="Content Placeholder 11">
            <a:extLst>
              <a:ext uri="{FF2B5EF4-FFF2-40B4-BE49-F238E27FC236}">
                <a16:creationId xmlns:a16="http://schemas.microsoft.com/office/drawing/2014/main" id="{CEEA13D4-6B2C-8A4A-89BE-1C5AA6D6C939}"/>
              </a:ext>
            </a:extLst>
          </p:cNvPr>
          <p:cNvSpPr>
            <a:spLocks noGrp="1"/>
          </p:cNvSpPr>
          <p:nvPr>
            <p:ph sz="quarter" idx="1"/>
          </p:nvPr>
        </p:nvSpPr>
        <p:spPr>
          <a:xfrm>
            <a:off x="381000" y="2893540"/>
            <a:ext cx="2892552" cy="2137719"/>
          </a:xfrm>
        </p:spPr>
        <p:txBody>
          <a:bodyPr>
            <a:normAutofit/>
          </a:bodyPr>
          <a:lstStyle/>
          <a:p>
            <a:r>
              <a:rPr lang="en-US" sz="2400" b="1" dirty="0">
                <a:solidFill>
                  <a:srgbClr val="063772"/>
                </a:solidFill>
              </a:rPr>
              <a:t>10+ Years Experience = 68%   </a:t>
            </a:r>
          </a:p>
          <a:p>
            <a:r>
              <a:rPr lang="en-US" sz="2400" b="1" dirty="0">
                <a:solidFill>
                  <a:srgbClr val="063772"/>
                </a:solidFill>
              </a:rPr>
              <a:t>1-3 Years Experience = 7%</a:t>
            </a:r>
          </a:p>
        </p:txBody>
      </p:sp>
      <p:graphicFrame>
        <p:nvGraphicFramePr>
          <p:cNvPr id="5" name="Chart 4">
            <a:extLst>
              <a:ext uri="{FF2B5EF4-FFF2-40B4-BE49-F238E27FC236}">
                <a16:creationId xmlns:a16="http://schemas.microsoft.com/office/drawing/2014/main" id="{34A962C1-6D9A-4BB2-92AD-B28EB8953AD8}"/>
              </a:ext>
            </a:extLst>
          </p:cNvPr>
          <p:cNvGraphicFramePr/>
          <p:nvPr>
            <p:extLst>
              <p:ext uri="{D42A27DB-BD31-4B8C-83A1-F6EECF244321}">
                <p14:modId xmlns:p14="http://schemas.microsoft.com/office/powerpoint/2010/main" val="4192798428"/>
              </p:ext>
            </p:extLst>
          </p:nvPr>
        </p:nvGraphicFramePr>
        <p:xfrm>
          <a:off x="3273552" y="1752600"/>
          <a:ext cx="5492496"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2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696E-3974-1A49-BF94-134F57A71CD3}"/>
              </a:ext>
            </a:extLst>
          </p:cNvPr>
          <p:cNvSpPr>
            <a:spLocks noGrp="1"/>
          </p:cNvSpPr>
          <p:nvPr>
            <p:ph type="title"/>
          </p:nvPr>
        </p:nvSpPr>
        <p:spPr/>
        <p:txBody>
          <a:bodyPr>
            <a:normAutofit/>
          </a:bodyPr>
          <a:lstStyle/>
          <a:p>
            <a:pPr algn="ctr"/>
            <a:r>
              <a:rPr lang="en-US" sz="3600" b="1" dirty="0">
                <a:solidFill>
                  <a:srgbClr val="063772"/>
                </a:solidFill>
              </a:rPr>
              <a:t>Continuum of Settings </a:t>
            </a:r>
            <a:r>
              <a:rPr lang="en-US" sz="2700" b="1" dirty="0">
                <a:solidFill>
                  <a:srgbClr val="063772"/>
                </a:solidFill>
              </a:rPr>
              <a:t>(Figure 2)</a:t>
            </a:r>
            <a:endParaRPr lang="en-US" sz="2700" b="1" dirty="0">
              <a:solidFill>
                <a:srgbClr val="063772"/>
              </a:solidFill>
              <a:highlight>
                <a:srgbClr val="FFFF00"/>
              </a:highlight>
            </a:endParaRPr>
          </a:p>
        </p:txBody>
      </p:sp>
      <p:graphicFrame>
        <p:nvGraphicFramePr>
          <p:cNvPr id="5" name="Chart 4">
            <a:extLst>
              <a:ext uri="{FF2B5EF4-FFF2-40B4-BE49-F238E27FC236}">
                <a16:creationId xmlns:a16="http://schemas.microsoft.com/office/drawing/2014/main" id="{464CFA6E-5D53-433D-B13E-E45F5AF9FB0D}"/>
              </a:ext>
            </a:extLst>
          </p:cNvPr>
          <p:cNvGraphicFramePr/>
          <p:nvPr>
            <p:extLst>
              <p:ext uri="{D42A27DB-BD31-4B8C-83A1-F6EECF244321}">
                <p14:modId xmlns:p14="http://schemas.microsoft.com/office/powerpoint/2010/main" val="1613798556"/>
              </p:ext>
            </p:extLst>
          </p:nvPr>
        </p:nvGraphicFramePr>
        <p:xfrm>
          <a:off x="612648" y="1649819"/>
          <a:ext cx="8075676"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0513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5FD8-F5D6-B342-8FFB-314136DCB3F3}"/>
              </a:ext>
            </a:extLst>
          </p:cNvPr>
          <p:cNvSpPr>
            <a:spLocks noGrp="1"/>
          </p:cNvSpPr>
          <p:nvPr>
            <p:ph type="title"/>
          </p:nvPr>
        </p:nvSpPr>
        <p:spPr>
          <a:xfrm>
            <a:off x="457200" y="228600"/>
            <a:ext cx="8308848" cy="990600"/>
          </a:xfrm>
        </p:spPr>
        <p:txBody>
          <a:bodyPr>
            <a:noAutofit/>
          </a:bodyPr>
          <a:lstStyle/>
          <a:p>
            <a:pPr algn="ctr"/>
            <a:r>
              <a:rPr lang="en-US" sz="3600" b="1" dirty="0">
                <a:solidFill>
                  <a:srgbClr val="063772"/>
                </a:solidFill>
              </a:rPr>
              <a:t>Age Groups Served </a:t>
            </a:r>
            <a:r>
              <a:rPr lang="en-US" sz="2400" b="1" dirty="0">
                <a:solidFill>
                  <a:srgbClr val="063772"/>
                </a:solidFill>
              </a:rPr>
              <a:t>(Figure 3)</a:t>
            </a:r>
          </a:p>
        </p:txBody>
      </p:sp>
      <p:sp>
        <p:nvSpPr>
          <p:cNvPr id="6" name="Content Placeholder 5">
            <a:extLst>
              <a:ext uri="{FF2B5EF4-FFF2-40B4-BE49-F238E27FC236}">
                <a16:creationId xmlns:a16="http://schemas.microsoft.com/office/drawing/2014/main" id="{FFCAD309-7DEE-A34F-ADFD-7465D9DEBF2A}"/>
              </a:ext>
            </a:extLst>
          </p:cNvPr>
          <p:cNvSpPr>
            <a:spLocks noGrp="1"/>
          </p:cNvSpPr>
          <p:nvPr>
            <p:ph sz="quarter" idx="1"/>
          </p:nvPr>
        </p:nvSpPr>
        <p:spPr/>
        <p:txBody>
          <a:bodyPr/>
          <a:lstStyle/>
          <a:p>
            <a:endParaRPr lang="en-US" dirty="0"/>
          </a:p>
          <a:p>
            <a:endParaRPr lang="en-US" dirty="0"/>
          </a:p>
        </p:txBody>
      </p:sp>
      <p:graphicFrame>
        <p:nvGraphicFramePr>
          <p:cNvPr id="12" name="Chart 11">
            <a:extLst>
              <a:ext uri="{FF2B5EF4-FFF2-40B4-BE49-F238E27FC236}">
                <a16:creationId xmlns:a16="http://schemas.microsoft.com/office/drawing/2014/main" id="{D2FB06EA-1D20-4E8F-A23F-24005C2B4DFC}"/>
              </a:ext>
            </a:extLst>
          </p:cNvPr>
          <p:cNvGraphicFramePr>
            <a:graphicFrameLocks/>
          </p:cNvGraphicFramePr>
          <p:nvPr>
            <p:extLst>
              <p:ext uri="{D42A27DB-BD31-4B8C-83A1-F6EECF244321}">
                <p14:modId xmlns:p14="http://schemas.microsoft.com/office/powerpoint/2010/main" val="2974372361"/>
              </p:ext>
            </p:extLst>
          </p:nvPr>
        </p:nvGraphicFramePr>
        <p:xfrm>
          <a:off x="0" y="1600200"/>
          <a:ext cx="89916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4992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1124A2-9EC3-473E-AF68-A547AC495627}"/>
              </a:ext>
            </a:extLst>
          </p:cNvPr>
          <p:cNvSpPr>
            <a:spLocks noGrp="1"/>
          </p:cNvSpPr>
          <p:nvPr>
            <p:ph type="body" idx="1"/>
          </p:nvPr>
        </p:nvSpPr>
        <p:spPr/>
        <p:txBody>
          <a:bodyPr>
            <a:normAutofit/>
          </a:bodyPr>
          <a:lstStyle/>
          <a:p>
            <a:r>
              <a:rPr lang="en-US" sz="4400" dirty="0">
                <a:solidFill>
                  <a:srgbClr val="063772"/>
                </a:solidFill>
              </a:rPr>
              <a:t>Section I: Role of the IEP</a:t>
            </a:r>
            <a:endParaRPr lang="en-US" sz="4400" dirty="0"/>
          </a:p>
        </p:txBody>
      </p:sp>
      <p:sp>
        <p:nvSpPr>
          <p:cNvPr id="2" name="Title 1">
            <a:extLst>
              <a:ext uri="{FF2B5EF4-FFF2-40B4-BE49-F238E27FC236}">
                <a16:creationId xmlns:a16="http://schemas.microsoft.com/office/drawing/2014/main" id="{5052DD98-BB14-8B4F-9588-11DD0A03E912}"/>
              </a:ext>
            </a:extLst>
          </p:cNvPr>
          <p:cNvSpPr>
            <a:spLocks noGrp="1"/>
          </p:cNvSpPr>
          <p:nvPr>
            <p:ph type="title"/>
          </p:nvPr>
        </p:nvSpPr>
        <p:spPr>
          <a:xfrm>
            <a:off x="1371600" y="1143000"/>
            <a:ext cx="7620000" cy="1143000"/>
          </a:xfrm>
        </p:spPr>
        <p:txBody>
          <a:bodyPr>
            <a:noAutofit/>
          </a:bodyPr>
          <a:lstStyle/>
          <a:p>
            <a:r>
              <a:rPr lang="en-US" sz="4800" b="1" dirty="0">
                <a:solidFill>
                  <a:schemeClr val="bg1"/>
                </a:solidFill>
              </a:rPr>
              <a:t>FINDINGS</a:t>
            </a:r>
          </a:p>
        </p:txBody>
      </p:sp>
      <p:pic>
        <p:nvPicPr>
          <p:cNvPr id="6" name="Picture 5">
            <a:extLst>
              <a:ext uri="{FF2B5EF4-FFF2-40B4-BE49-F238E27FC236}">
                <a16:creationId xmlns:a16="http://schemas.microsoft.com/office/drawing/2014/main" id="{93BAF7E8-1418-4BF5-8175-827BCD14A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505200"/>
            <a:ext cx="5171536" cy="2514600"/>
          </a:xfrm>
          <a:prstGeom prst="rect">
            <a:avLst/>
          </a:prstGeom>
        </p:spPr>
      </p:pic>
    </p:spTree>
    <p:extLst>
      <p:ext uri="{BB962C8B-B14F-4D97-AF65-F5344CB8AC3E}">
        <p14:creationId xmlns:p14="http://schemas.microsoft.com/office/powerpoint/2010/main" val="234690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DC13-57F2-E64F-B921-CBC961404613}"/>
              </a:ext>
            </a:extLst>
          </p:cNvPr>
          <p:cNvSpPr>
            <a:spLocks noGrp="1"/>
          </p:cNvSpPr>
          <p:nvPr>
            <p:ph type="title"/>
          </p:nvPr>
        </p:nvSpPr>
        <p:spPr/>
        <p:txBody>
          <a:bodyPr>
            <a:normAutofit fontScale="90000"/>
          </a:bodyPr>
          <a:lstStyle/>
          <a:p>
            <a:pPr algn="ctr"/>
            <a:r>
              <a:rPr lang="en-US" sz="3600" b="1" dirty="0">
                <a:solidFill>
                  <a:srgbClr val="063772"/>
                </a:solidFill>
              </a:rPr>
              <a:t>Frequency of Reference to IEP and Use in Modifying Curriculum </a:t>
            </a:r>
            <a:r>
              <a:rPr lang="en-US" sz="2400" b="1" dirty="0">
                <a:solidFill>
                  <a:srgbClr val="063772"/>
                </a:solidFill>
              </a:rPr>
              <a:t>(Figure 4)</a:t>
            </a:r>
          </a:p>
        </p:txBody>
      </p:sp>
      <p:sp>
        <p:nvSpPr>
          <p:cNvPr id="6" name="Content Placeholder 5">
            <a:extLst>
              <a:ext uri="{FF2B5EF4-FFF2-40B4-BE49-F238E27FC236}">
                <a16:creationId xmlns:a16="http://schemas.microsoft.com/office/drawing/2014/main" id="{AB047F91-EF34-374D-AD30-FEF4F3EDFE42}"/>
              </a:ext>
            </a:extLst>
          </p:cNvPr>
          <p:cNvSpPr>
            <a:spLocks noGrp="1"/>
          </p:cNvSpPr>
          <p:nvPr>
            <p:ph sz="quarter" idx="1"/>
          </p:nvPr>
        </p:nvSpPr>
        <p:spPr>
          <a:xfrm>
            <a:off x="612648" y="1524000"/>
            <a:ext cx="8226552" cy="4800600"/>
          </a:xfrm>
        </p:spPr>
        <p:txBody>
          <a:bodyPr>
            <a:normAutofit/>
          </a:bodyPr>
          <a:lstStyle/>
          <a:p>
            <a:pPr marL="0" indent="0">
              <a:buNone/>
            </a:pPr>
            <a:r>
              <a:rPr lang="en-US" sz="2400" b="1" dirty="0"/>
              <a:t>Nearly all teachers use the IEP frequently and modify </a:t>
            </a:r>
            <a:br>
              <a:rPr lang="en-US" sz="2400" b="1" dirty="0"/>
            </a:br>
            <a:r>
              <a:rPr lang="en-US" sz="2400" b="1" dirty="0"/>
              <a:t>curriculum often</a:t>
            </a:r>
            <a:endParaRPr lang="en-US" sz="3200" dirty="0"/>
          </a:p>
        </p:txBody>
      </p:sp>
      <p:graphicFrame>
        <p:nvGraphicFramePr>
          <p:cNvPr id="5" name="Chart 4">
            <a:extLst>
              <a:ext uri="{FF2B5EF4-FFF2-40B4-BE49-F238E27FC236}">
                <a16:creationId xmlns:a16="http://schemas.microsoft.com/office/drawing/2014/main" id="{00000000-0008-0000-0000-000003000000}"/>
              </a:ext>
            </a:extLst>
          </p:cNvPr>
          <p:cNvGraphicFramePr/>
          <p:nvPr>
            <p:extLst>
              <p:ext uri="{D42A27DB-BD31-4B8C-83A1-F6EECF244321}">
                <p14:modId xmlns:p14="http://schemas.microsoft.com/office/powerpoint/2010/main" val="4024662155"/>
              </p:ext>
            </p:extLst>
          </p:nvPr>
        </p:nvGraphicFramePr>
        <p:xfrm>
          <a:off x="304800" y="2286000"/>
          <a:ext cx="8461248"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82873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C_template_v1">
  <a:themeElements>
    <a:clrScheme name="Custom 1">
      <a:dk1>
        <a:sysClr val="windowText" lastClr="000000"/>
      </a:dk1>
      <a:lt1>
        <a:sysClr val="window" lastClr="FFFFFF"/>
      </a:lt1>
      <a:dk2>
        <a:srgbClr val="548BB7"/>
      </a:dk2>
      <a:lt2>
        <a:srgbClr val="EBDDC3"/>
      </a:lt2>
      <a:accent1>
        <a:srgbClr val="002060"/>
      </a:accent1>
      <a:accent2>
        <a:srgbClr val="C0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CEC_template_v2 (1)</Template>
  <TotalTime>9882</TotalTime>
  <Words>2147</Words>
  <Application>Microsoft Office PowerPoint</Application>
  <PresentationFormat>On-screen Show (4:3)</PresentationFormat>
  <Paragraphs>352</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Calibri</vt:lpstr>
      <vt:lpstr>Tw Cen MT</vt:lpstr>
      <vt:lpstr>Wingdings</vt:lpstr>
      <vt:lpstr>Wingdings 2</vt:lpstr>
      <vt:lpstr>CEC_template_v1</vt:lpstr>
      <vt:lpstr>state of our profession: The Challenges and triumphs of special education</vt:lpstr>
      <vt:lpstr>Presentation Agenda</vt:lpstr>
      <vt:lpstr>State of the Special Education Profession Study (2016-2019)</vt:lpstr>
      <vt:lpstr>Respondent Characteristics </vt:lpstr>
      <vt:lpstr>Years of Special Education Teaching Experience (Figure 1)</vt:lpstr>
      <vt:lpstr>Continuum of Settings (Figure 2)</vt:lpstr>
      <vt:lpstr>Age Groups Served (Figure 3)</vt:lpstr>
      <vt:lpstr>FINDINGS</vt:lpstr>
      <vt:lpstr>Frequency of Reference to IEP and Use in Modifying Curriculum (Figure 4)</vt:lpstr>
      <vt:lpstr>Preparedness to Teach Students with Exceptionalities (Figure 5) </vt:lpstr>
      <vt:lpstr>Time Available for Planning (Figure 6)</vt:lpstr>
      <vt:lpstr>Key Takeaways: IEPs</vt:lpstr>
      <vt:lpstr>Reflective Response: In What Ways Might We….</vt:lpstr>
      <vt:lpstr>FINDINGS</vt:lpstr>
      <vt:lpstr>Competence in Use of Assessment Practices (Figure 7)</vt:lpstr>
      <vt:lpstr>Competence in Use of Instructional Practices (Figure 8) </vt:lpstr>
      <vt:lpstr>Competence in Use of Classroom Organizational Practices (Figure 9)</vt:lpstr>
      <vt:lpstr>Competence in Use of Disciplinary Strategies (Figure 10)</vt:lpstr>
      <vt:lpstr>Key Takeaways: Teachers’ Competence in Recommended Practices</vt:lpstr>
      <vt:lpstr>Reflective Response: In What Ways Might We….</vt:lpstr>
      <vt:lpstr>FINDINGS</vt:lpstr>
      <vt:lpstr>District Support for Family Engagement and IEP Involvement </vt:lpstr>
      <vt:lpstr> Confidence in Engagement with Families   (Figure 11)</vt:lpstr>
      <vt:lpstr>Students’ Sense of Belonging (Figure 12)</vt:lpstr>
      <vt:lpstr>Key Takeaways on Family Engagement </vt:lpstr>
      <vt:lpstr>Reflective Response: In What Ways Might We….</vt:lpstr>
      <vt:lpstr>FINDINGS</vt:lpstr>
      <vt:lpstr> Administrative Support for Collaboration (Figure 13)</vt:lpstr>
      <vt:lpstr>Availability of Supports to Enhance Teaching (Figure 14)</vt:lpstr>
      <vt:lpstr>Supervisors and Administrators’ Preparation to Support IEP  (Figure 15) </vt:lpstr>
      <vt:lpstr>Evaluation Topics and Their Importance (Figure 16)</vt:lpstr>
      <vt:lpstr>Key Takeaways on Support for Teachers </vt:lpstr>
      <vt:lpstr>Reflective Response: In What Ways Might We….</vt:lpstr>
      <vt:lpstr>FINDINGS</vt:lpstr>
      <vt:lpstr>What Teachers Need to be Successful</vt:lpstr>
      <vt:lpstr>What Teachers Need to be Successful (cont’d)</vt:lpstr>
      <vt:lpstr>Key Takeaways for Teacher Success</vt:lpstr>
      <vt:lpstr>Reflective Response: In What Ways Might We… </vt:lpstr>
      <vt:lpstr>What’s Next?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Inchauteguiz</dc:creator>
  <cp:lastModifiedBy>Megan Shea</cp:lastModifiedBy>
  <cp:revision>234</cp:revision>
  <cp:lastPrinted>2019-06-11T15:53:05Z</cp:lastPrinted>
  <dcterms:created xsi:type="dcterms:W3CDTF">2017-04-05T12:52:39Z</dcterms:created>
  <dcterms:modified xsi:type="dcterms:W3CDTF">2019-06-11T21:21:42Z</dcterms:modified>
</cp:coreProperties>
</file>